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99"/>
  </p:notesMasterIdLst>
  <p:sldIdLst>
    <p:sldId id="256" r:id="rId2"/>
    <p:sldId id="269" r:id="rId3"/>
    <p:sldId id="270" r:id="rId4"/>
    <p:sldId id="257" r:id="rId5"/>
    <p:sldId id="258" r:id="rId6"/>
    <p:sldId id="282" r:id="rId7"/>
    <p:sldId id="358" r:id="rId8"/>
    <p:sldId id="359" r:id="rId9"/>
    <p:sldId id="281" r:id="rId10"/>
    <p:sldId id="259" r:id="rId11"/>
    <p:sldId id="271" r:id="rId12"/>
    <p:sldId id="260" r:id="rId13"/>
    <p:sldId id="272" r:id="rId14"/>
    <p:sldId id="261" r:id="rId15"/>
    <p:sldId id="273" r:id="rId16"/>
    <p:sldId id="262" r:id="rId17"/>
    <p:sldId id="274" r:id="rId18"/>
    <p:sldId id="263" r:id="rId19"/>
    <p:sldId id="275" r:id="rId20"/>
    <p:sldId id="264" r:id="rId21"/>
    <p:sldId id="276" r:id="rId22"/>
    <p:sldId id="265" r:id="rId23"/>
    <p:sldId id="277" r:id="rId24"/>
    <p:sldId id="266" r:id="rId25"/>
    <p:sldId id="278" r:id="rId26"/>
    <p:sldId id="267" r:id="rId27"/>
    <p:sldId id="279" r:id="rId28"/>
    <p:sldId id="268" r:id="rId29"/>
    <p:sldId id="280" r:id="rId30"/>
    <p:sldId id="317" r:id="rId31"/>
    <p:sldId id="283" r:id="rId32"/>
    <p:sldId id="284" r:id="rId33"/>
    <p:sldId id="285" r:id="rId34"/>
    <p:sldId id="318" r:id="rId35"/>
    <p:sldId id="286" r:id="rId36"/>
    <p:sldId id="287" r:id="rId37"/>
    <p:sldId id="288" r:id="rId38"/>
    <p:sldId id="319" r:id="rId39"/>
    <p:sldId id="320" r:id="rId40"/>
    <p:sldId id="289" r:id="rId41"/>
    <p:sldId id="290" r:id="rId42"/>
    <p:sldId id="321" r:id="rId43"/>
    <p:sldId id="291" r:id="rId44"/>
    <p:sldId id="292" r:id="rId45"/>
    <p:sldId id="293" r:id="rId46"/>
    <p:sldId id="322" r:id="rId47"/>
    <p:sldId id="294" r:id="rId48"/>
    <p:sldId id="295" r:id="rId49"/>
    <p:sldId id="296" r:id="rId50"/>
    <p:sldId id="323" r:id="rId51"/>
    <p:sldId id="297" r:id="rId52"/>
    <p:sldId id="298" r:id="rId53"/>
    <p:sldId id="299" r:id="rId54"/>
    <p:sldId id="324" r:id="rId55"/>
    <p:sldId id="300" r:id="rId56"/>
    <p:sldId id="301" r:id="rId57"/>
    <p:sldId id="302" r:id="rId58"/>
    <p:sldId id="325" r:id="rId59"/>
    <p:sldId id="303" r:id="rId60"/>
    <p:sldId id="304" r:id="rId61"/>
    <p:sldId id="305" r:id="rId62"/>
    <p:sldId id="326" r:id="rId63"/>
    <p:sldId id="306" r:id="rId64"/>
    <p:sldId id="307" r:id="rId65"/>
    <p:sldId id="308" r:id="rId66"/>
    <p:sldId id="327" r:id="rId67"/>
    <p:sldId id="309" r:id="rId68"/>
    <p:sldId id="310" r:id="rId69"/>
    <p:sldId id="311"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81" d="100"/>
          <a:sy n="81" d="100"/>
        </p:scale>
        <p:origin x="9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7EB02C-723C-4676-ACEB-396BC56989AD}" type="datetimeFigureOut">
              <a:rPr lang="zh-TW" altLang="en-US" smtClean="0"/>
              <a:t>2024/6/6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68805-8508-446C-BF46-5EC6D902B39F}" type="slidenum">
              <a:rPr lang="zh-TW" altLang="en-US" smtClean="0"/>
              <a:t>‹#›</a:t>
            </a:fld>
            <a:endParaRPr lang="zh-TW" altLang="en-US"/>
          </a:p>
        </p:txBody>
      </p:sp>
    </p:spTree>
    <p:extLst>
      <p:ext uri="{BB962C8B-B14F-4D97-AF65-F5344CB8AC3E}">
        <p14:creationId xmlns:p14="http://schemas.microsoft.com/office/powerpoint/2010/main" val="500718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Labal:AQI</a:t>
            </a:r>
            <a:endParaRPr lang="en-US" altLang="zh-TW" dirty="0"/>
          </a:p>
          <a:p>
            <a:r>
              <a:rPr lang="en-US" altLang="zh-TW" dirty="0"/>
              <a:t>Furture:so2,co,o3,o3_8hr,pm10,pm2.5,no2,no</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4768805-8508-446C-BF46-5EC6D902B39F}" type="slidenum">
              <a:rPr lang="zh-TW" altLang="en-US" smtClean="0"/>
              <a:t>10</a:t>
            </a:fld>
            <a:endParaRPr lang="zh-TW" altLang="en-US"/>
          </a:p>
        </p:txBody>
      </p:sp>
    </p:spTree>
    <p:extLst>
      <p:ext uri="{BB962C8B-B14F-4D97-AF65-F5344CB8AC3E}">
        <p14:creationId xmlns:p14="http://schemas.microsoft.com/office/powerpoint/2010/main" val="342914377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028D8D1E-FB0F-470B-812D-6905243F3257}" type="datetime1">
              <a:rPr lang="en-US" altLang="zh-TW"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D974D58-EDE7-462B-ADAE-885F7D7E2B48}" type="datetime1">
              <a:rPr lang="en-US" altLang="zh-TW"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2104B3D-9CE2-4BF8-BD9F-7DD41074C4DD}" type="datetime1">
              <a:rPr lang="en-US" altLang="zh-TW"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3F5B236-F45D-4C4E-B4ED-87C7AC514109}" type="datetime1">
              <a:rPr lang="en-US" altLang="zh-TW"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593667" y="6272784"/>
            <a:ext cx="2644309" cy="365125"/>
          </a:xfrm>
        </p:spPr>
        <p:txBody>
          <a:bodyPr/>
          <a:lstStyle/>
          <a:p>
            <a:fld id="{8A1F35AA-14A6-4D9A-BC5E-41AF5500F7D5}" type="datetime1">
              <a:rPr lang="en-US" altLang="zh-TW" smtClean="0"/>
              <a:t>6/6/2024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CC6BD21-7A85-428F-B8DB-E0ACCC4966E4}" type="datetime1">
              <a:rPr lang="en-US" altLang="zh-TW"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89AD407-CF8F-4FED-8ABD-9EAF3CB28F23}" type="datetime1">
              <a:rPr lang="en-US" altLang="zh-TW" smtClean="0"/>
              <a:t>6/6/2024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1229072-392D-4539-83EB-796BAF441220}" type="datetime1">
              <a:rPr lang="en-US" altLang="zh-TW" smtClean="0"/>
              <a:t>6/6/2024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349DD1-C230-4477-A1AA-C1E367C60A63}" type="datetime1">
              <a:rPr lang="en-US" altLang="zh-TW" smtClean="0"/>
              <a:t>6/6/2024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217921E-FFD6-44BD-97AC-06926B63C08C}" type="datetime1">
              <a:rPr lang="en-US" altLang="zh-TW" smtClean="0"/>
              <a:t>6/6/2024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9A5331E-9B16-465B-B688-D58855B38633}" type="datetime1">
              <a:rPr lang="en-US" altLang="zh-TW" smtClean="0"/>
              <a:t>6/6/2024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C33AA9E-BCA6-4AFC-ADE2-22D306E477A0}" type="datetime1">
              <a:rPr lang="en-US" altLang="zh-TW" smtClean="0"/>
              <a:t>6/6/2024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DB29B9-2670-9509-E42A-D11D80249806}"/>
              </a:ext>
            </a:extLst>
          </p:cNvPr>
          <p:cNvSpPr>
            <a:spLocks noGrp="1"/>
          </p:cNvSpPr>
          <p:nvPr>
            <p:ph type="ctrTitle"/>
          </p:nvPr>
        </p:nvSpPr>
        <p:spPr/>
        <p:txBody>
          <a:bodyPr/>
          <a:lstStyle/>
          <a:p>
            <a:r>
              <a:rPr lang="zh-TW" altLang="en-US" dirty="0"/>
              <a:t>總整理</a:t>
            </a:r>
            <a:r>
              <a:rPr lang="en-US" altLang="zh-TW" dirty="0"/>
              <a:t>(</a:t>
            </a:r>
            <a:r>
              <a:rPr lang="zh-TW" altLang="en-US" dirty="0"/>
              <a:t>全</a:t>
            </a:r>
            <a:r>
              <a:rPr lang="en-US" altLang="zh-TW" dirty="0"/>
              <a:t>)</a:t>
            </a:r>
            <a:endParaRPr lang="zh-TW" altLang="en-US" dirty="0"/>
          </a:p>
        </p:txBody>
      </p:sp>
      <p:sp>
        <p:nvSpPr>
          <p:cNvPr id="3" name="副標題 2">
            <a:extLst>
              <a:ext uri="{FF2B5EF4-FFF2-40B4-BE49-F238E27FC236}">
                <a16:creationId xmlns:a16="http://schemas.microsoft.com/office/drawing/2014/main" id="{9CC50938-AF1C-1FD7-450D-A9BE92BA58C9}"/>
              </a:ext>
            </a:extLst>
          </p:cNvPr>
          <p:cNvSpPr>
            <a:spLocks noGrp="1"/>
          </p:cNvSpPr>
          <p:nvPr>
            <p:ph type="subTitle" idx="1"/>
          </p:nvPr>
        </p:nvSpPr>
        <p:spPr/>
        <p:txBody>
          <a:bodyPr/>
          <a:lstStyle/>
          <a:p>
            <a:endParaRPr lang="zh-TW" altLang="en-US" dirty="0"/>
          </a:p>
        </p:txBody>
      </p:sp>
      <p:sp>
        <p:nvSpPr>
          <p:cNvPr id="7" name="投影片編號版面配置區 6">
            <a:extLst>
              <a:ext uri="{FF2B5EF4-FFF2-40B4-BE49-F238E27FC236}">
                <a16:creationId xmlns:a16="http://schemas.microsoft.com/office/drawing/2014/main" id="{EFBCB9CE-FBF5-0BF8-7D79-57427FAEE5F6}"/>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971548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01766C-99F2-801A-53D9-4FA172711234}"/>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左營</a:t>
            </a:r>
            <a:r>
              <a:rPr lang="en-US" altLang="zh-TW" dirty="0"/>
              <a:t>)</a:t>
            </a:r>
            <a:endParaRPr lang="zh-TW" altLang="en-US" dirty="0"/>
          </a:p>
        </p:txBody>
      </p:sp>
      <p:pic>
        <p:nvPicPr>
          <p:cNvPr id="9" name="內容版面配置區 8">
            <a:extLst>
              <a:ext uri="{FF2B5EF4-FFF2-40B4-BE49-F238E27FC236}">
                <a16:creationId xmlns:a16="http://schemas.microsoft.com/office/drawing/2014/main" id="{E1EBDC4B-C5B2-7662-9115-6A9CB011F71B}"/>
              </a:ext>
            </a:extLst>
          </p:cNvPr>
          <p:cNvPicPr>
            <a:picLocks noGrp="1" noChangeAspect="1"/>
          </p:cNvPicPr>
          <p:nvPr>
            <p:ph idx="1"/>
          </p:nvPr>
        </p:nvPicPr>
        <p:blipFill>
          <a:blip r:embed="rId3"/>
          <a:stretch>
            <a:fillRect/>
          </a:stretch>
        </p:blipFill>
        <p:spPr>
          <a:xfrm>
            <a:off x="1069975" y="2427020"/>
            <a:ext cx="10058400" cy="3439059"/>
          </a:xfrm>
        </p:spPr>
      </p:pic>
      <p:sp>
        <p:nvSpPr>
          <p:cNvPr id="7" name="投影片編號版面配置區 6">
            <a:extLst>
              <a:ext uri="{FF2B5EF4-FFF2-40B4-BE49-F238E27FC236}">
                <a16:creationId xmlns:a16="http://schemas.microsoft.com/office/drawing/2014/main" id="{FBCE6FAF-35DA-0A94-EB12-62F1B890A55C}"/>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422001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1FCC75-CCE1-D62A-816C-A904A829B076}"/>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左營</a:t>
            </a:r>
            <a:r>
              <a:rPr lang="en-US" altLang="zh-TW" dirty="0"/>
              <a:t>)</a:t>
            </a:r>
            <a:endParaRPr lang="zh-TW" altLang="en-US" dirty="0"/>
          </a:p>
        </p:txBody>
      </p:sp>
      <p:pic>
        <p:nvPicPr>
          <p:cNvPr id="6" name="內容版面配置區 5">
            <a:extLst>
              <a:ext uri="{FF2B5EF4-FFF2-40B4-BE49-F238E27FC236}">
                <a16:creationId xmlns:a16="http://schemas.microsoft.com/office/drawing/2014/main" id="{61B293DE-3188-E858-E3C2-744E9F4EE5C6}"/>
              </a:ext>
            </a:extLst>
          </p:cNvPr>
          <p:cNvPicPr>
            <a:picLocks noGrp="1" noChangeAspect="1"/>
          </p:cNvPicPr>
          <p:nvPr>
            <p:ph idx="1"/>
          </p:nvPr>
        </p:nvPicPr>
        <p:blipFill>
          <a:blip r:embed="rId2"/>
          <a:stretch>
            <a:fillRect/>
          </a:stretch>
        </p:blipFill>
        <p:spPr>
          <a:xfrm>
            <a:off x="1069975" y="2402004"/>
            <a:ext cx="10058400" cy="3489092"/>
          </a:xfrm>
        </p:spPr>
      </p:pic>
      <p:sp>
        <p:nvSpPr>
          <p:cNvPr id="4" name="投影片編號版面配置區 3">
            <a:extLst>
              <a:ext uri="{FF2B5EF4-FFF2-40B4-BE49-F238E27FC236}">
                <a16:creationId xmlns:a16="http://schemas.microsoft.com/office/drawing/2014/main" id="{AD5F7D3D-CD57-23B7-174C-A3677EE78C15}"/>
              </a:ext>
            </a:extLst>
          </p:cNvPr>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3350930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B0D103-5E5B-7C86-23DE-638E9751B98F}"/>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林園</a:t>
            </a:r>
            <a:r>
              <a:rPr lang="en-US" altLang="zh-TW" dirty="0"/>
              <a:t>)</a:t>
            </a:r>
            <a:endParaRPr lang="zh-TW" altLang="en-US" dirty="0"/>
          </a:p>
        </p:txBody>
      </p:sp>
      <p:pic>
        <p:nvPicPr>
          <p:cNvPr id="6" name="內容版面配置區 5">
            <a:extLst>
              <a:ext uri="{FF2B5EF4-FFF2-40B4-BE49-F238E27FC236}">
                <a16:creationId xmlns:a16="http://schemas.microsoft.com/office/drawing/2014/main" id="{E9F4D488-AC66-8CFB-7B20-43D803234A87}"/>
              </a:ext>
            </a:extLst>
          </p:cNvPr>
          <p:cNvPicPr>
            <a:picLocks noGrp="1" noChangeAspect="1"/>
          </p:cNvPicPr>
          <p:nvPr>
            <p:ph idx="1"/>
          </p:nvPr>
        </p:nvPicPr>
        <p:blipFill>
          <a:blip r:embed="rId2"/>
          <a:stretch>
            <a:fillRect/>
          </a:stretch>
        </p:blipFill>
        <p:spPr>
          <a:xfrm>
            <a:off x="1069975" y="2437500"/>
            <a:ext cx="10058400" cy="3418099"/>
          </a:xfrm>
        </p:spPr>
      </p:pic>
      <p:sp>
        <p:nvSpPr>
          <p:cNvPr id="4" name="投影片編號版面配置區 3">
            <a:extLst>
              <a:ext uri="{FF2B5EF4-FFF2-40B4-BE49-F238E27FC236}">
                <a16:creationId xmlns:a16="http://schemas.microsoft.com/office/drawing/2014/main" id="{B8863567-6934-AEB5-E562-C6A03A069716}"/>
              </a:ext>
            </a:extLst>
          </p:cNvPr>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42898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D20465-22E9-8EF9-9212-096389AE4A59}"/>
              </a:ext>
            </a:extLst>
          </p:cNvPr>
          <p:cNvSpPr>
            <a:spLocks noGrp="1"/>
          </p:cNvSpPr>
          <p:nvPr>
            <p:ph type="title"/>
          </p:nvPr>
        </p:nvSpPr>
        <p:spPr/>
        <p:txBody>
          <a:bodyPr/>
          <a:lstStyle/>
          <a:p>
            <a:r>
              <a:rPr lang="en-US" altLang="zh-TW" dirty="0" err="1"/>
              <a:t>Aqi</a:t>
            </a:r>
            <a:r>
              <a:rPr lang="zh-TW" altLang="en-US" dirty="0"/>
              <a:t>訓練值和預測值對比圖</a:t>
            </a:r>
            <a:r>
              <a:rPr lang="en-US" altLang="zh-TW" dirty="0"/>
              <a:t>(</a:t>
            </a:r>
            <a:r>
              <a:rPr lang="zh-TW" altLang="en-US" dirty="0"/>
              <a:t>林園</a:t>
            </a:r>
            <a:r>
              <a:rPr lang="en-US" altLang="zh-TW" dirty="0"/>
              <a:t>)</a:t>
            </a:r>
            <a:endParaRPr lang="zh-TW" altLang="en-US" dirty="0"/>
          </a:p>
        </p:txBody>
      </p:sp>
      <p:pic>
        <p:nvPicPr>
          <p:cNvPr id="6" name="內容版面配置區 5">
            <a:extLst>
              <a:ext uri="{FF2B5EF4-FFF2-40B4-BE49-F238E27FC236}">
                <a16:creationId xmlns:a16="http://schemas.microsoft.com/office/drawing/2014/main" id="{5D7BFF2C-59DE-9EBC-8C1F-0EFF1766B89E}"/>
              </a:ext>
            </a:extLst>
          </p:cNvPr>
          <p:cNvPicPr>
            <a:picLocks noGrp="1" noChangeAspect="1"/>
          </p:cNvPicPr>
          <p:nvPr>
            <p:ph idx="1"/>
          </p:nvPr>
        </p:nvPicPr>
        <p:blipFill>
          <a:blip r:embed="rId2"/>
          <a:stretch>
            <a:fillRect/>
          </a:stretch>
        </p:blipFill>
        <p:spPr>
          <a:xfrm>
            <a:off x="1069975" y="2401304"/>
            <a:ext cx="10058400" cy="3490492"/>
          </a:xfrm>
        </p:spPr>
      </p:pic>
      <p:sp>
        <p:nvSpPr>
          <p:cNvPr id="4" name="投影片編號版面配置區 3">
            <a:extLst>
              <a:ext uri="{FF2B5EF4-FFF2-40B4-BE49-F238E27FC236}">
                <a16:creationId xmlns:a16="http://schemas.microsoft.com/office/drawing/2014/main" id="{9319A17F-E234-F0E7-1A2F-7398645E63F1}"/>
              </a:ext>
            </a:extLst>
          </p:cNvPr>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213745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DF3376-BAC7-3AAC-00F2-81FC698E9A27}"/>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仁武</a:t>
            </a:r>
            <a:r>
              <a:rPr lang="en-US" altLang="zh-TW" dirty="0"/>
              <a:t>)</a:t>
            </a:r>
            <a:endParaRPr lang="zh-TW" altLang="en-US" dirty="0"/>
          </a:p>
        </p:txBody>
      </p:sp>
      <p:pic>
        <p:nvPicPr>
          <p:cNvPr id="6" name="內容版面配置區 5">
            <a:extLst>
              <a:ext uri="{FF2B5EF4-FFF2-40B4-BE49-F238E27FC236}">
                <a16:creationId xmlns:a16="http://schemas.microsoft.com/office/drawing/2014/main" id="{9BBA4738-69C7-C5B2-AD25-6B08D37FA705}"/>
              </a:ext>
            </a:extLst>
          </p:cNvPr>
          <p:cNvPicPr>
            <a:picLocks noGrp="1" noChangeAspect="1"/>
          </p:cNvPicPr>
          <p:nvPr>
            <p:ph idx="1"/>
          </p:nvPr>
        </p:nvPicPr>
        <p:blipFill>
          <a:blip r:embed="rId2"/>
          <a:stretch>
            <a:fillRect/>
          </a:stretch>
        </p:blipFill>
        <p:spPr>
          <a:xfrm>
            <a:off x="1069975" y="2400680"/>
            <a:ext cx="10058400" cy="3491740"/>
          </a:xfrm>
        </p:spPr>
      </p:pic>
      <p:sp>
        <p:nvSpPr>
          <p:cNvPr id="4" name="投影片編號版面配置區 3">
            <a:extLst>
              <a:ext uri="{FF2B5EF4-FFF2-40B4-BE49-F238E27FC236}">
                <a16:creationId xmlns:a16="http://schemas.microsoft.com/office/drawing/2014/main" id="{0043D7A1-26CE-7C16-58AE-99C9D2F37269}"/>
              </a:ext>
            </a:extLst>
          </p:cNvPr>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598141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083038-4063-1447-0D43-C668E57078AC}"/>
              </a:ext>
            </a:extLst>
          </p:cNvPr>
          <p:cNvSpPr>
            <a:spLocks noGrp="1"/>
          </p:cNvSpPr>
          <p:nvPr>
            <p:ph type="title"/>
          </p:nvPr>
        </p:nvSpPr>
        <p:spPr/>
        <p:txBody>
          <a:bodyPr/>
          <a:lstStyle/>
          <a:p>
            <a:r>
              <a:rPr lang="en-US" altLang="zh-TW" dirty="0" err="1"/>
              <a:t>Aqi</a:t>
            </a:r>
            <a:r>
              <a:rPr lang="zh-TW" altLang="en-US" dirty="0"/>
              <a:t>訓練值和預測值對比圖</a:t>
            </a:r>
            <a:r>
              <a:rPr lang="en-US" altLang="zh-TW" dirty="0"/>
              <a:t>(</a:t>
            </a:r>
            <a:r>
              <a:rPr lang="zh-TW" altLang="en-US" dirty="0"/>
              <a:t>仁武</a:t>
            </a:r>
            <a:r>
              <a:rPr lang="en-US" altLang="zh-TW" dirty="0"/>
              <a:t>)</a:t>
            </a:r>
            <a:endParaRPr lang="zh-TW" altLang="en-US" dirty="0"/>
          </a:p>
        </p:txBody>
      </p:sp>
      <p:pic>
        <p:nvPicPr>
          <p:cNvPr id="6" name="內容版面配置區 5">
            <a:extLst>
              <a:ext uri="{FF2B5EF4-FFF2-40B4-BE49-F238E27FC236}">
                <a16:creationId xmlns:a16="http://schemas.microsoft.com/office/drawing/2014/main" id="{D7616BCC-E9FE-E55E-7A98-4B5DDF037D8C}"/>
              </a:ext>
            </a:extLst>
          </p:cNvPr>
          <p:cNvPicPr>
            <a:picLocks noGrp="1" noChangeAspect="1"/>
          </p:cNvPicPr>
          <p:nvPr>
            <p:ph idx="1"/>
          </p:nvPr>
        </p:nvPicPr>
        <p:blipFill>
          <a:blip r:embed="rId2"/>
          <a:stretch>
            <a:fillRect/>
          </a:stretch>
        </p:blipFill>
        <p:spPr>
          <a:xfrm>
            <a:off x="1069975" y="2409253"/>
            <a:ext cx="10058400" cy="3474594"/>
          </a:xfrm>
        </p:spPr>
      </p:pic>
      <p:sp>
        <p:nvSpPr>
          <p:cNvPr id="4" name="投影片編號版面配置區 3">
            <a:extLst>
              <a:ext uri="{FF2B5EF4-FFF2-40B4-BE49-F238E27FC236}">
                <a16:creationId xmlns:a16="http://schemas.microsoft.com/office/drawing/2014/main" id="{2CCDA6E4-F440-F947-54AB-DEFA39AE611F}"/>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2831790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39EBA-64F3-A42D-4B43-3A832BE60DAA}"/>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屏東</a:t>
            </a:r>
            <a:r>
              <a:rPr lang="en-US" altLang="zh-TW" dirty="0"/>
              <a:t>(</a:t>
            </a:r>
            <a:r>
              <a:rPr lang="zh-TW" altLang="en-US" dirty="0"/>
              <a:t>琉球</a:t>
            </a:r>
            <a:r>
              <a:rPr lang="en-US" altLang="zh-TW" dirty="0"/>
              <a:t>))</a:t>
            </a:r>
            <a:endParaRPr lang="zh-TW" altLang="en-US" dirty="0"/>
          </a:p>
        </p:txBody>
      </p:sp>
      <p:pic>
        <p:nvPicPr>
          <p:cNvPr id="6" name="內容版面配置區 5">
            <a:extLst>
              <a:ext uri="{FF2B5EF4-FFF2-40B4-BE49-F238E27FC236}">
                <a16:creationId xmlns:a16="http://schemas.microsoft.com/office/drawing/2014/main" id="{2D761F44-FB25-B76C-701B-A2F69047F3BE}"/>
              </a:ext>
            </a:extLst>
          </p:cNvPr>
          <p:cNvPicPr>
            <a:picLocks noGrp="1" noChangeAspect="1"/>
          </p:cNvPicPr>
          <p:nvPr>
            <p:ph idx="1"/>
          </p:nvPr>
        </p:nvPicPr>
        <p:blipFill>
          <a:blip r:embed="rId2"/>
          <a:stretch>
            <a:fillRect/>
          </a:stretch>
        </p:blipFill>
        <p:spPr>
          <a:xfrm>
            <a:off x="1069975" y="2392742"/>
            <a:ext cx="10058400" cy="3507615"/>
          </a:xfrm>
        </p:spPr>
      </p:pic>
      <p:sp>
        <p:nvSpPr>
          <p:cNvPr id="4" name="投影片編號版面配置區 3">
            <a:extLst>
              <a:ext uri="{FF2B5EF4-FFF2-40B4-BE49-F238E27FC236}">
                <a16:creationId xmlns:a16="http://schemas.microsoft.com/office/drawing/2014/main" id="{A5344A8F-4E1C-0434-3B96-91ABCB603079}"/>
              </a:ext>
            </a:extLst>
          </p:cNvPr>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1760451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DE1C12-86F2-7BC3-55D9-0A2560FC8F0D}"/>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屏東</a:t>
            </a:r>
            <a:r>
              <a:rPr lang="en-US" altLang="zh-TW" dirty="0"/>
              <a:t>(</a:t>
            </a:r>
            <a:r>
              <a:rPr lang="zh-TW" altLang="en-US" dirty="0"/>
              <a:t>琉球</a:t>
            </a:r>
            <a:r>
              <a:rPr lang="en-US" altLang="zh-TW" dirty="0"/>
              <a:t>))</a:t>
            </a:r>
            <a:endParaRPr lang="zh-TW" altLang="en-US" dirty="0"/>
          </a:p>
        </p:txBody>
      </p:sp>
      <p:pic>
        <p:nvPicPr>
          <p:cNvPr id="6" name="內容版面配置區 5">
            <a:extLst>
              <a:ext uri="{FF2B5EF4-FFF2-40B4-BE49-F238E27FC236}">
                <a16:creationId xmlns:a16="http://schemas.microsoft.com/office/drawing/2014/main" id="{AABAD74E-400C-0E4F-C014-A6269973249C}"/>
              </a:ext>
            </a:extLst>
          </p:cNvPr>
          <p:cNvPicPr>
            <a:picLocks noGrp="1" noChangeAspect="1"/>
          </p:cNvPicPr>
          <p:nvPr>
            <p:ph idx="1"/>
          </p:nvPr>
        </p:nvPicPr>
        <p:blipFill>
          <a:blip r:embed="rId2"/>
          <a:stretch>
            <a:fillRect/>
          </a:stretch>
        </p:blipFill>
        <p:spPr>
          <a:xfrm>
            <a:off x="1069975" y="2381128"/>
            <a:ext cx="10058400" cy="3530844"/>
          </a:xfrm>
        </p:spPr>
      </p:pic>
      <p:sp>
        <p:nvSpPr>
          <p:cNvPr id="4" name="投影片編號版面配置區 3">
            <a:extLst>
              <a:ext uri="{FF2B5EF4-FFF2-40B4-BE49-F238E27FC236}">
                <a16:creationId xmlns:a16="http://schemas.microsoft.com/office/drawing/2014/main" id="{F99A3204-5109-D946-C0E2-0F1DF2688FEB}"/>
              </a:ext>
            </a:extLst>
          </p:cNvPr>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1542262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0D7310-0C2E-3FFC-F308-15A22341BAA2}"/>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大寮</a:t>
            </a:r>
            <a:r>
              <a:rPr lang="en-US" altLang="zh-TW" dirty="0"/>
              <a:t>)</a:t>
            </a:r>
            <a:endParaRPr lang="zh-TW" altLang="en-US" dirty="0"/>
          </a:p>
        </p:txBody>
      </p:sp>
      <p:pic>
        <p:nvPicPr>
          <p:cNvPr id="6" name="內容版面配置區 5">
            <a:extLst>
              <a:ext uri="{FF2B5EF4-FFF2-40B4-BE49-F238E27FC236}">
                <a16:creationId xmlns:a16="http://schemas.microsoft.com/office/drawing/2014/main" id="{FAFBFA9C-AB65-C4D7-6445-A9F3C784636A}"/>
              </a:ext>
            </a:extLst>
          </p:cNvPr>
          <p:cNvPicPr>
            <a:picLocks noGrp="1" noChangeAspect="1"/>
          </p:cNvPicPr>
          <p:nvPr>
            <p:ph idx="1"/>
          </p:nvPr>
        </p:nvPicPr>
        <p:blipFill>
          <a:blip r:embed="rId2"/>
          <a:stretch>
            <a:fillRect/>
          </a:stretch>
        </p:blipFill>
        <p:spPr>
          <a:xfrm>
            <a:off x="1069975" y="2364092"/>
            <a:ext cx="10058400" cy="3564915"/>
          </a:xfrm>
        </p:spPr>
      </p:pic>
      <p:sp>
        <p:nvSpPr>
          <p:cNvPr id="4" name="投影片編號版面配置區 3">
            <a:extLst>
              <a:ext uri="{FF2B5EF4-FFF2-40B4-BE49-F238E27FC236}">
                <a16:creationId xmlns:a16="http://schemas.microsoft.com/office/drawing/2014/main" id="{312D6671-F77B-2E72-D377-7587D4D46507}"/>
              </a:ext>
            </a:extLst>
          </p:cNvPr>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1103323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F9D8CE-672B-B192-A569-FE599B66BE3D}"/>
              </a:ext>
            </a:extLst>
          </p:cNvPr>
          <p:cNvSpPr>
            <a:spLocks noGrp="1"/>
          </p:cNvSpPr>
          <p:nvPr>
            <p:ph type="title"/>
          </p:nvPr>
        </p:nvSpPr>
        <p:spPr/>
        <p:txBody>
          <a:bodyPr/>
          <a:lstStyle/>
          <a:p>
            <a:r>
              <a:rPr lang="en-US" altLang="zh-TW" dirty="0" err="1"/>
              <a:t>Aqi</a:t>
            </a:r>
            <a:r>
              <a:rPr lang="zh-TW" altLang="en-US" dirty="0"/>
              <a:t>訓練值和預測值對比圖</a:t>
            </a:r>
            <a:r>
              <a:rPr lang="en-US" altLang="zh-TW" dirty="0"/>
              <a:t>(</a:t>
            </a:r>
            <a:r>
              <a:rPr lang="zh-TW" altLang="en-US" dirty="0"/>
              <a:t>大寮</a:t>
            </a:r>
            <a:r>
              <a:rPr lang="en-US" altLang="zh-TW" dirty="0"/>
              <a:t>)</a:t>
            </a:r>
            <a:endParaRPr lang="zh-TW" altLang="en-US" dirty="0"/>
          </a:p>
        </p:txBody>
      </p:sp>
      <p:pic>
        <p:nvPicPr>
          <p:cNvPr id="6" name="內容版面配置區 5">
            <a:extLst>
              <a:ext uri="{FF2B5EF4-FFF2-40B4-BE49-F238E27FC236}">
                <a16:creationId xmlns:a16="http://schemas.microsoft.com/office/drawing/2014/main" id="{9491101D-8188-F123-BE4E-B13D6F956AFA}"/>
              </a:ext>
            </a:extLst>
          </p:cNvPr>
          <p:cNvPicPr>
            <a:picLocks noGrp="1" noChangeAspect="1"/>
          </p:cNvPicPr>
          <p:nvPr>
            <p:ph idx="1"/>
          </p:nvPr>
        </p:nvPicPr>
        <p:blipFill>
          <a:blip r:embed="rId2"/>
          <a:stretch>
            <a:fillRect/>
          </a:stretch>
        </p:blipFill>
        <p:spPr>
          <a:xfrm>
            <a:off x="1069975" y="2401020"/>
            <a:ext cx="10058400" cy="3491059"/>
          </a:xfrm>
        </p:spPr>
      </p:pic>
      <p:sp>
        <p:nvSpPr>
          <p:cNvPr id="4" name="投影片編號版面配置區 3">
            <a:extLst>
              <a:ext uri="{FF2B5EF4-FFF2-40B4-BE49-F238E27FC236}">
                <a16:creationId xmlns:a16="http://schemas.microsoft.com/office/drawing/2014/main" id="{15F71021-ED9B-FB1E-C9AB-6EDC989DC231}"/>
              </a:ext>
            </a:extLst>
          </p:cNvPr>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47931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196661-4E8B-F39E-2513-339C884E5440}"/>
              </a:ext>
            </a:extLst>
          </p:cNvPr>
          <p:cNvSpPr>
            <a:spLocks noGrp="1"/>
          </p:cNvSpPr>
          <p:nvPr>
            <p:ph type="title"/>
          </p:nvPr>
        </p:nvSpPr>
        <p:spPr/>
        <p:txBody>
          <a:bodyPr/>
          <a:lstStyle/>
          <a:p>
            <a:pPr algn="ctr"/>
            <a:r>
              <a:rPr kumimoji="0" lang="en-US" altLang="zh-TW" sz="48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Arial" panose="020B0604020202020204" pitchFamily="34" charset="0"/>
              </a:rPr>
              <a:t>Kafka</a:t>
            </a:r>
            <a:endParaRPr lang="zh-TW" altLang="en-US" dirty="0"/>
          </a:p>
        </p:txBody>
      </p:sp>
      <p:pic>
        <p:nvPicPr>
          <p:cNvPr id="6" name="內容版面配置區 5">
            <a:extLst>
              <a:ext uri="{FF2B5EF4-FFF2-40B4-BE49-F238E27FC236}">
                <a16:creationId xmlns:a16="http://schemas.microsoft.com/office/drawing/2014/main" id="{B5034304-7D65-5B3C-1490-36710ED05B4B}"/>
              </a:ext>
            </a:extLst>
          </p:cNvPr>
          <p:cNvPicPr>
            <a:picLocks noGrp="1" noChangeAspect="1"/>
          </p:cNvPicPr>
          <p:nvPr>
            <p:ph idx="1"/>
          </p:nvPr>
        </p:nvPicPr>
        <p:blipFill>
          <a:blip r:embed="rId2"/>
          <a:stretch>
            <a:fillRect/>
          </a:stretch>
        </p:blipFill>
        <p:spPr>
          <a:xfrm>
            <a:off x="792380" y="2093976"/>
            <a:ext cx="5881933" cy="4051300"/>
          </a:xfrm>
        </p:spPr>
      </p:pic>
      <p:sp>
        <p:nvSpPr>
          <p:cNvPr id="4" name="投影片編號版面配置區 3">
            <a:extLst>
              <a:ext uri="{FF2B5EF4-FFF2-40B4-BE49-F238E27FC236}">
                <a16:creationId xmlns:a16="http://schemas.microsoft.com/office/drawing/2014/main" id="{9390B9F3-11FB-309B-5F85-69231806A7A8}"/>
              </a:ext>
            </a:extLst>
          </p:cNvPr>
          <p:cNvSpPr>
            <a:spLocks noGrp="1"/>
          </p:cNvSpPr>
          <p:nvPr>
            <p:ph type="sldNum" sz="quarter" idx="12"/>
          </p:nvPr>
        </p:nvSpPr>
        <p:spPr/>
        <p:txBody>
          <a:bodyPr/>
          <a:lstStyle/>
          <a:p>
            <a:fld id="{4FAB73BC-B049-4115-A692-8D63A059BFB8}" type="slidenum">
              <a:rPr lang="en-US" smtClean="0"/>
              <a:t>2</a:t>
            </a:fld>
            <a:endParaRPr lang="en-US" dirty="0"/>
          </a:p>
        </p:txBody>
      </p:sp>
      <p:sp>
        <p:nvSpPr>
          <p:cNvPr id="7" name="文字方塊 6">
            <a:extLst>
              <a:ext uri="{FF2B5EF4-FFF2-40B4-BE49-F238E27FC236}">
                <a16:creationId xmlns:a16="http://schemas.microsoft.com/office/drawing/2014/main" id="{F4D2BD41-8B6A-69EB-6324-CB60440915DC}"/>
              </a:ext>
            </a:extLst>
          </p:cNvPr>
          <p:cNvSpPr txBox="1"/>
          <p:nvPr/>
        </p:nvSpPr>
        <p:spPr>
          <a:xfrm>
            <a:off x="2611225" y="1500277"/>
            <a:ext cx="6033154" cy="646331"/>
          </a:xfrm>
          <a:prstGeom prst="rect">
            <a:avLst/>
          </a:prstGeom>
          <a:noFill/>
        </p:spPr>
        <p:txBody>
          <a:bodyPr wrap="square" rtlCol="0">
            <a:spAutoFit/>
          </a:bodyPr>
          <a:lstStyle/>
          <a:p>
            <a:r>
              <a:rPr lang="en-US" altLang="zh-TW" sz="1800" dirty="0">
                <a:effectLst/>
                <a:latin typeface="Calibri" panose="020F0502020204030204" pitchFamily="34" charset="0"/>
                <a:ea typeface="新細明體" panose="02020500000000000000" pitchFamily="18" charset="-120"/>
                <a:cs typeface="Arial" panose="020B0604020202020204" pitchFamily="34" charset="0"/>
              </a:rPr>
              <a:t>Kafka</a:t>
            </a:r>
            <a:r>
              <a:rPr lang="zh-TW" altLang="zh-TW" sz="1800" dirty="0">
                <a:effectLst/>
                <a:latin typeface="Calibri" panose="020F0502020204030204" pitchFamily="34" charset="0"/>
                <a:ea typeface="新細明體" panose="02020500000000000000" pitchFamily="18" charset="-120"/>
                <a:cs typeface="Arial" panose="020B0604020202020204" pitchFamily="34" charset="0"/>
              </a:rPr>
              <a:t>是一種開源的分散式串流處理平台和訊息佇列系統</a:t>
            </a:r>
            <a:endParaRPr lang="zh-TW" altLang="en-US" dirty="0"/>
          </a:p>
          <a:p>
            <a:endParaRPr lang="zh-TW" altLang="en-US" dirty="0"/>
          </a:p>
        </p:txBody>
      </p:sp>
      <p:sp>
        <p:nvSpPr>
          <p:cNvPr id="8" name="文字方塊 7">
            <a:extLst>
              <a:ext uri="{FF2B5EF4-FFF2-40B4-BE49-F238E27FC236}">
                <a16:creationId xmlns:a16="http://schemas.microsoft.com/office/drawing/2014/main" id="{821A8A14-1FE2-03FF-928E-E9B79496FC3E}"/>
              </a:ext>
            </a:extLst>
          </p:cNvPr>
          <p:cNvSpPr txBox="1"/>
          <p:nvPr/>
        </p:nvSpPr>
        <p:spPr>
          <a:xfrm>
            <a:off x="7220649" y="1999707"/>
            <a:ext cx="3910647" cy="4524315"/>
          </a:xfrm>
          <a:prstGeom prst="rect">
            <a:avLst/>
          </a:prstGeom>
          <a:noFill/>
        </p:spPr>
        <p:txBody>
          <a:bodyPr wrap="square" rtlCol="0">
            <a:spAutoFit/>
          </a:bodyPr>
          <a:lstStyle/>
          <a:p>
            <a:r>
              <a:rPr lang="en-US" altLang="zh-TW" dirty="0">
                <a:solidFill>
                  <a:srgbClr val="C00000"/>
                </a:solidFill>
                <a:latin typeface="標楷體" panose="03000509000000000000" pitchFamily="65" charset="-120"/>
                <a:ea typeface="標楷體" panose="03000509000000000000" pitchFamily="65" charset="-120"/>
              </a:rPr>
              <a:t>Producer </a:t>
            </a:r>
          </a:p>
          <a:p>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負責將消息傳送至</a:t>
            </a:r>
            <a:r>
              <a:rPr lang="en-US" altLang="zh-TW" dirty="0">
                <a:latin typeface="標楷體" panose="03000509000000000000" pitchFamily="65" charset="-120"/>
                <a:ea typeface="標楷體" panose="03000509000000000000" pitchFamily="65" charset="-120"/>
              </a:rPr>
              <a:t>Kafka</a:t>
            </a:r>
            <a:r>
              <a:rPr lang="zh-TW" altLang="en-US" dirty="0">
                <a:latin typeface="標楷體" panose="03000509000000000000" pitchFamily="65" charset="-120"/>
                <a:ea typeface="標楷體" panose="03000509000000000000" pitchFamily="65" charset="-120"/>
              </a:rPr>
              <a:t>的</a:t>
            </a:r>
            <a:r>
              <a:rPr lang="en-US" altLang="zh-TW" dirty="0">
                <a:latin typeface="標楷體" panose="03000509000000000000" pitchFamily="65" charset="-120"/>
                <a:ea typeface="標楷體" panose="03000509000000000000" pitchFamily="65" charset="-120"/>
              </a:rPr>
              <a:t>Topic</a:t>
            </a:r>
            <a:r>
              <a:rPr lang="zh-TW" altLang="en-US" dirty="0">
                <a:latin typeface="標楷體" panose="03000509000000000000" pitchFamily="65" charset="-120"/>
                <a:ea typeface="標楷體" panose="03000509000000000000" pitchFamily="65" charset="-120"/>
              </a:rPr>
              <a:t>中。</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en-US" altLang="zh-TW" dirty="0">
                <a:solidFill>
                  <a:srgbClr val="C00000"/>
                </a:solidFill>
                <a:latin typeface="標楷體" panose="03000509000000000000" pitchFamily="65" charset="-120"/>
                <a:ea typeface="標楷體" panose="03000509000000000000" pitchFamily="65" charset="-120"/>
              </a:rPr>
              <a:t>Kafka cluster </a:t>
            </a:r>
          </a:p>
          <a:p>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由</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個或多個</a:t>
            </a:r>
            <a:r>
              <a:rPr lang="en-US" altLang="zh-TW" dirty="0">
                <a:latin typeface="標楷體" panose="03000509000000000000" pitchFamily="65" charset="-120"/>
                <a:ea typeface="標楷體" panose="03000509000000000000" pitchFamily="65" charset="-120"/>
              </a:rPr>
              <a:t>Broker</a:t>
            </a:r>
            <a:r>
              <a:rPr lang="zh-TW" altLang="en-US" dirty="0">
                <a:latin typeface="標楷體" panose="03000509000000000000" pitchFamily="65" charset="-120"/>
                <a:ea typeface="標楷體" panose="03000509000000000000" pitchFamily="65" charset="-120"/>
              </a:rPr>
              <a:t>組成的集群，負責提供消息處理服務。</a:t>
            </a:r>
            <a:endParaRPr lang="en-US" altLang="zh-TW" dirty="0">
              <a:latin typeface="標楷體" panose="03000509000000000000" pitchFamily="65" charset="-120"/>
              <a:ea typeface="標楷體" panose="03000509000000000000" pitchFamily="65" charset="-120"/>
            </a:endParaRPr>
          </a:p>
          <a:p>
            <a:endParaRPr lang="en-US" altLang="zh-TW" dirty="0"/>
          </a:p>
          <a:p>
            <a:r>
              <a:rPr lang="en-US" altLang="zh-TW" dirty="0">
                <a:solidFill>
                  <a:srgbClr val="C00000"/>
                </a:solidFill>
                <a:latin typeface="標楷體" panose="03000509000000000000" pitchFamily="65" charset="-120"/>
                <a:ea typeface="標楷體" panose="03000509000000000000" pitchFamily="65" charset="-120"/>
              </a:rPr>
              <a:t>Consumer</a:t>
            </a:r>
            <a:r>
              <a:rPr lang="en-US" altLang="zh-TW" dirty="0">
                <a:latin typeface="標楷體" panose="03000509000000000000" pitchFamily="65" charset="-120"/>
                <a:ea typeface="標楷體" panose="03000509000000000000" pitchFamily="65" charset="-120"/>
              </a:rPr>
              <a:t> </a:t>
            </a:r>
          </a:p>
          <a:p>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負責將消息從訂閱的</a:t>
            </a:r>
            <a:r>
              <a:rPr lang="en-US" altLang="zh-TW" dirty="0">
                <a:latin typeface="標楷體" panose="03000509000000000000" pitchFamily="65" charset="-120"/>
                <a:ea typeface="標楷體" panose="03000509000000000000" pitchFamily="65" charset="-120"/>
              </a:rPr>
              <a:t>Topic</a:t>
            </a:r>
            <a:r>
              <a:rPr lang="zh-TW" altLang="en-US" dirty="0">
                <a:latin typeface="標楷體" panose="03000509000000000000" pitchFamily="65" charset="-120"/>
                <a:ea typeface="標楷體" panose="03000509000000000000" pitchFamily="65" charset="-120"/>
              </a:rPr>
              <a:t>中取出。</a:t>
            </a:r>
            <a:endParaRPr lang="en-US" altLang="zh-TW" dirty="0">
              <a:latin typeface="標楷體" panose="03000509000000000000" pitchFamily="65" charset="-120"/>
              <a:ea typeface="標楷體" panose="03000509000000000000" pitchFamily="65" charset="-120"/>
            </a:endParaRPr>
          </a:p>
          <a:p>
            <a:endParaRPr lang="en-US" altLang="zh-TW" dirty="0"/>
          </a:p>
          <a:p>
            <a:r>
              <a:rPr lang="en-US" altLang="zh-TW" dirty="0">
                <a:solidFill>
                  <a:srgbClr val="C00000"/>
                </a:solidFill>
                <a:latin typeface="標楷體" panose="03000509000000000000" pitchFamily="65" charset="-120"/>
                <a:ea typeface="標楷體" panose="03000509000000000000" pitchFamily="65" charset="-120"/>
              </a:rPr>
              <a:t>Zookeeper </a:t>
            </a:r>
          </a:p>
          <a:p>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負責管理及維護</a:t>
            </a:r>
            <a:r>
              <a:rPr lang="en-US" altLang="zh-TW" dirty="0">
                <a:latin typeface="標楷體" panose="03000509000000000000" pitchFamily="65" charset="-120"/>
                <a:ea typeface="標楷體" panose="03000509000000000000" pitchFamily="65" charset="-120"/>
              </a:rPr>
              <a:t>Kafka</a:t>
            </a:r>
            <a:r>
              <a:rPr lang="zh-TW" altLang="en-US" dirty="0">
                <a:latin typeface="標楷體" panose="03000509000000000000" pitchFamily="65" charset="-120"/>
                <a:ea typeface="標楷體" panose="03000509000000000000" pitchFamily="65" charset="-120"/>
              </a:rPr>
              <a:t>集群，主要工作有集群數據管理、副本分配。</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088464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C124B4-F2CA-5BE7-FE1F-290EFF19CA4E}"/>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關山</a:t>
            </a:r>
            <a:r>
              <a:rPr lang="en-US" altLang="zh-TW" dirty="0"/>
              <a:t>)</a:t>
            </a:r>
            <a:endParaRPr lang="zh-TW" altLang="en-US" dirty="0"/>
          </a:p>
        </p:txBody>
      </p:sp>
      <p:pic>
        <p:nvPicPr>
          <p:cNvPr id="6" name="內容版面配置區 5">
            <a:extLst>
              <a:ext uri="{FF2B5EF4-FFF2-40B4-BE49-F238E27FC236}">
                <a16:creationId xmlns:a16="http://schemas.microsoft.com/office/drawing/2014/main" id="{BB2A8B63-F99E-A13C-C3BA-C29CC09B6808}"/>
              </a:ext>
            </a:extLst>
          </p:cNvPr>
          <p:cNvPicPr>
            <a:picLocks noGrp="1" noChangeAspect="1"/>
          </p:cNvPicPr>
          <p:nvPr>
            <p:ph idx="1"/>
          </p:nvPr>
        </p:nvPicPr>
        <p:blipFill>
          <a:blip r:embed="rId2"/>
          <a:stretch>
            <a:fillRect/>
          </a:stretch>
        </p:blipFill>
        <p:spPr>
          <a:xfrm>
            <a:off x="1069975" y="2351405"/>
            <a:ext cx="10058400" cy="3590289"/>
          </a:xfrm>
        </p:spPr>
      </p:pic>
      <p:sp>
        <p:nvSpPr>
          <p:cNvPr id="4" name="投影片編號版面配置區 3">
            <a:extLst>
              <a:ext uri="{FF2B5EF4-FFF2-40B4-BE49-F238E27FC236}">
                <a16:creationId xmlns:a16="http://schemas.microsoft.com/office/drawing/2014/main" id="{C47D5A83-4797-D5CF-F5EC-DF3326D1FEB2}"/>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691873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60DC01-21A7-B065-3EF8-D891E5C25FCD}"/>
              </a:ext>
            </a:extLst>
          </p:cNvPr>
          <p:cNvSpPr>
            <a:spLocks noGrp="1"/>
          </p:cNvSpPr>
          <p:nvPr>
            <p:ph type="title"/>
          </p:nvPr>
        </p:nvSpPr>
        <p:spPr/>
        <p:txBody>
          <a:bodyPr/>
          <a:lstStyle/>
          <a:p>
            <a:r>
              <a:rPr lang="en-US" altLang="zh-TW" dirty="0" err="1"/>
              <a:t>Aqi</a:t>
            </a:r>
            <a:r>
              <a:rPr lang="zh-TW" altLang="en-US" dirty="0"/>
              <a:t>訓練值和預測值對比圖</a:t>
            </a:r>
            <a:r>
              <a:rPr lang="en-US" altLang="zh-TW" dirty="0"/>
              <a:t>(</a:t>
            </a:r>
            <a:r>
              <a:rPr lang="zh-TW" altLang="en-US" dirty="0"/>
              <a:t>關山</a:t>
            </a:r>
            <a:r>
              <a:rPr lang="en-US" altLang="zh-TW" dirty="0"/>
              <a:t>)</a:t>
            </a:r>
            <a:endParaRPr lang="zh-TW" altLang="en-US" dirty="0"/>
          </a:p>
        </p:txBody>
      </p:sp>
      <p:pic>
        <p:nvPicPr>
          <p:cNvPr id="6" name="內容版面配置區 5">
            <a:extLst>
              <a:ext uri="{FF2B5EF4-FFF2-40B4-BE49-F238E27FC236}">
                <a16:creationId xmlns:a16="http://schemas.microsoft.com/office/drawing/2014/main" id="{75AFFF9D-E61D-4F1B-781B-90DB075ED7F1}"/>
              </a:ext>
            </a:extLst>
          </p:cNvPr>
          <p:cNvPicPr>
            <a:picLocks noGrp="1" noChangeAspect="1"/>
          </p:cNvPicPr>
          <p:nvPr>
            <p:ph idx="1"/>
          </p:nvPr>
        </p:nvPicPr>
        <p:blipFill>
          <a:blip r:embed="rId2"/>
          <a:stretch>
            <a:fillRect/>
          </a:stretch>
        </p:blipFill>
        <p:spPr>
          <a:xfrm>
            <a:off x="1069975" y="2350656"/>
            <a:ext cx="10058400" cy="3591788"/>
          </a:xfrm>
        </p:spPr>
      </p:pic>
      <p:sp>
        <p:nvSpPr>
          <p:cNvPr id="4" name="投影片編號版面配置區 3">
            <a:extLst>
              <a:ext uri="{FF2B5EF4-FFF2-40B4-BE49-F238E27FC236}">
                <a16:creationId xmlns:a16="http://schemas.microsoft.com/office/drawing/2014/main" id="{09D5B117-6159-7D81-005C-C00BF5101D96}"/>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073635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E2C9F9-D3BB-D1C6-B5D4-5EC142AC8EAA}"/>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臺東</a:t>
            </a:r>
            <a:r>
              <a:rPr lang="en-US" altLang="zh-TW" dirty="0"/>
              <a:t>)</a:t>
            </a:r>
            <a:endParaRPr lang="zh-TW" altLang="en-US" dirty="0"/>
          </a:p>
        </p:txBody>
      </p:sp>
      <p:pic>
        <p:nvPicPr>
          <p:cNvPr id="6" name="內容版面配置區 5">
            <a:extLst>
              <a:ext uri="{FF2B5EF4-FFF2-40B4-BE49-F238E27FC236}">
                <a16:creationId xmlns:a16="http://schemas.microsoft.com/office/drawing/2014/main" id="{348895FC-6D12-844E-76F3-AA9C47B4ED5B}"/>
              </a:ext>
            </a:extLst>
          </p:cNvPr>
          <p:cNvPicPr>
            <a:picLocks noGrp="1" noChangeAspect="1"/>
          </p:cNvPicPr>
          <p:nvPr>
            <p:ph idx="1"/>
          </p:nvPr>
        </p:nvPicPr>
        <p:blipFill>
          <a:blip r:embed="rId2"/>
          <a:stretch>
            <a:fillRect/>
          </a:stretch>
        </p:blipFill>
        <p:spPr>
          <a:xfrm>
            <a:off x="1069975" y="2368899"/>
            <a:ext cx="10058400" cy="3555302"/>
          </a:xfrm>
        </p:spPr>
      </p:pic>
      <p:sp>
        <p:nvSpPr>
          <p:cNvPr id="4" name="投影片編號版面配置區 3">
            <a:extLst>
              <a:ext uri="{FF2B5EF4-FFF2-40B4-BE49-F238E27FC236}">
                <a16:creationId xmlns:a16="http://schemas.microsoft.com/office/drawing/2014/main" id="{4B07EADD-07EA-779D-8236-A0722ED84610}"/>
              </a:ext>
            </a:extLst>
          </p:cNvPr>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441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72A1BA-424B-981D-8D7C-59E9CCB47C98}"/>
              </a:ext>
            </a:extLst>
          </p:cNvPr>
          <p:cNvSpPr>
            <a:spLocks noGrp="1"/>
          </p:cNvSpPr>
          <p:nvPr>
            <p:ph type="title"/>
          </p:nvPr>
        </p:nvSpPr>
        <p:spPr/>
        <p:txBody>
          <a:bodyPr/>
          <a:lstStyle/>
          <a:p>
            <a:r>
              <a:rPr lang="en-US" altLang="zh-TW" dirty="0" err="1"/>
              <a:t>Aqi</a:t>
            </a:r>
            <a:r>
              <a:rPr lang="zh-TW" altLang="en-US" dirty="0"/>
              <a:t>訓練值和預測值對比圖</a:t>
            </a:r>
            <a:r>
              <a:rPr lang="en-US" altLang="zh-TW" dirty="0"/>
              <a:t>(</a:t>
            </a:r>
            <a:r>
              <a:rPr lang="zh-TW" altLang="en-US" dirty="0"/>
              <a:t>臺東</a:t>
            </a:r>
            <a:r>
              <a:rPr lang="en-US" altLang="zh-TW" dirty="0"/>
              <a:t>)</a:t>
            </a:r>
            <a:endParaRPr lang="zh-TW" altLang="en-US" dirty="0"/>
          </a:p>
        </p:txBody>
      </p:sp>
      <p:pic>
        <p:nvPicPr>
          <p:cNvPr id="6" name="內容版面配置區 5">
            <a:extLst>
              <a:ext uri="{FF2B5EF4-FFF2-40B4-BE49-F238E27FC236}">
                <a16:creationId xmlns:a16="http://schemas.microsoft.com/office/drawing/2014/main" id="{54045513-9E01-7E33-AF8B-E27884B5D391}"/>
              </a:ext>
            </a:extLst>
          </p:cNvPr>
          <p:cNvPicPr>
            <a:picLocks noGrp="1" noChangeAspect="1"/>
          </p:cNvPicPr>
          <p:nvPr>
            <p:ph idx="1"/>
          </p:nvPr>
        </p:nvPicPr>
        <p:blipFill>
          <a:blip r:embed="rId2"/>
          <a:stretch>
            <a:fillRect/>
          </a:stretch>
        </p:blipFill>
        <p:spPr>
          <a:xfrm>
            <a:off x="1069975" y="2397720"/>
            <a:ext cx="10058400" cy="3497659"/>
          </a:xfrm>
        </p:spPr>
      </p:pic>
      <p:sp>
        <p:nvSpPr>
          <p:cNvPr id="4" name="投影片編號版面配置區 3">
            <a:extLst>
              <a:ext uri="{FF2B5EF4-FFF2-40B4-BE49-F238E27FC236}">
                <a16:creationId xmlns:a16="http://schemas.microsoft.com/office/drawing/2014/main" id="{3735F3CF-7756-3CEF-CC22-0E91F7353957}"/>
              </a:ext>
            </a:extLst>
          </p:cNvPr>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4228782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1B0BAF-1C8D-31A8-31CB-DDB2653CDB65}"/>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花蓮</a:t>
            </a:r>
            <a:r>
              <a:rPr lang="en-US" altLang="zh-TW" dirty="0"/>
              <a:t>)</a:t>
            </a:r>
            <a:endParaRPr lang="zh-TW" altLang="en-US" dirty="0"/>
          </a:p>
        </p:txBody>
      </p:sp>
      <p:pic>
        <p:nvPicPr>
          <p:cNvPr id="6" name="內容版面配置區 5">
            <a:extLst>
              <a:ext uri="{FF2B5EF4-FFF2-40B4-BE49-F238E27FC236}">
                <a16:creationId xmlns:a16="http://schemas.microsoft.com/office/drawing/2014/main" id="{4925E2AD-43F4-372C-475C-AE34C903DB02}"/>
              </a:ext>
            </a:extLst>
          </p:cNvPr>
          <p:cNvPicPr>
            <a:picLocks noGrp="1" noChangeAspect="1"/>
          </p:cNvPicPr>
          <p:nvPr>
            <p:ph idx="1"/>
          </p:nvPr>
        </p:nvPicPr>
        <p:blipFill>
          <a:blip r:embed="rId2"/>
          <a:stretch>
            <a:fillRect/>
          </a:stretch>
        </p:blipFill>
        <p:spPr>
          <a:xfrm>
            <a:off x="1069975" y="2384773"/>
            <a:ext cx="10058400" cy="3523554"/>
          </a:xfrm>
        </p:spPr>
      </p:pic>
      <p:sp>
        <p:nvSpPr>
          <p:cNvPr id="4" name="投影片編號版面配置區 3">
            <a:extLst>
              <a:ext uri="{FF2B5EF4-FFF2-40B4-BE49-F238E27FC236}">
                <a16:creationId xmlns:a16="http://schemas.microsoft.com/office/drawing/2014/main" id="{472C192D-91D2-7632-299A-BC101575086C}"/>
              </a:ext>
            </a:extLst>
          </p:cNvPr>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263541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5CCD1B-A5B2-547C-8A09-82B1E50FC7B6}"/>
              </a:ext>
            </a:extLst>
          </p:cNvPr>
          <p:cNvSpPr>
            <a:spLocks noGrp="1"/>
          </p:cNvSpPr>
          <p:nvPr>
            <p:ph type="title"/>
          </p:nvPr>
        </p:nvSpPr>
        <p:spPr/>
        <p:txBody>
          <a:bodyPr/>
          <a:lstStyle/>
          <a:p>
            <a:r>
              <a:rPr lang="en-US" altLang="zh-TW" dirty="0" err="1"/>
              <a:t>Aqi</a:t>
            </a:r>
            <a:r>
              <a:rPr lang="zh-TW" altLang="en-US" dirty="0"/>
              <a:t>訓練值和預測值對比圖</a:t>
            </a:r>
            <a:r>
              <a:rPr lang="en-US" altLang="zh-TW" dirty="0"/>
              <a:t>(</a:t>
            </a:r>
            <a:r>
              <a:rPr lang="zh-TW" altLang="en-US" dirty="0"/>
              <a:t>花蓮</a:t>
            </a:r>
            <a:r>
              <a:rPr lang="en-US" altLang="zh-TW" dirty="0"/>
              <a:t>)</a:t>
            </a:r>
            <a:endParaRPr lang="zh-TW" altLang="en-US" dirty="0"/>
          </a:p>
        </p:txBody>
      </p:sp>
      <p:pic>
        <p:nvPicPr>
          <p:cNvPr id="6" name="內容版面配置區 5">
            <a:extLst>
              <a:ext uri="{FF2B5EF4-FFF2-40B4-BE49-F238E27FC236}">
                <a16:creationId xmlns:a16="http://schemas.microsoft.com/office/drawing/2014/main" id="{756263CF-44FD-5234-C14B-0163E5691903}"/>
              </a:ext>
            </a:extLst>
          </p:cNvPr>
          <p:cNvPicPr>
            <a:picLocks noGrp="1" noChangeAspect="1"/>
          </p:cNvPicPr>
          <p:nvPr>
            <p:ph idx="1"/>
          </p:nvPr>
        </p:nvPicPr>
        <p:blipFill>
          <a:blip r:embed="rId2"/>
          <a:stretch>
            <a:fillRect/>
          </a:stretch>
        </p:blipFill>
        <p:spPr>
          <a:xfrm>
            <a:off x="1069975" y="2426488"/>
            <a:ext cx="10058400" cy="3440124"/>
          </a:xfrm>
        </p:spPr>
      </p:pic>
      <p:sp>
        <p:nvSpPr>
          <p:cNvPr id="4" name="投影片編號版面配置區 3">
            <a:extLst>
              <a:ext uri="{FF2B5EF4-FFF2-40B4-BE49-F238E27FC236}">
                <a16:creationId xmlns:a16="http://schemas.microsoft.com/office/drawing/2014/main" id="{E9A61C40-C45C-9D6E-9CF5-C76D765A4CA7}"/>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61738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712F2-A247-0E20-EF88-45D13380512D}"/>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冬山</a:t>
            </a:r>
            <a:r>
              <a:rPr lang="en-US" altLang="zh-TW" dirty="0"/>
              <a:t>)</a:t>
            </a:r>
            <a:endParaRPr lang="zh-TW" altLang="en-US" dirty="0"/>
          </a:p>
        </p:txBody>
      </p:sp>
      <p:pic>
        <p:nvPicPr>
          <p:cNvPr id="6" name="內容版面配置區 5">
            <a:extLst>
              <a:ext uri="{FF2B5EF4-FFF2-40B4-BE49-F238E27FC236}">
                <a16:creationId xmlns:a16="http://schemas.microsoft.com/office/drawing/2014/main" id="{17421380-67AA-96F7-0C26-A32259BD74F9}"/>
              </a:ext>
            </a:extLst>
          </p:cNvPr>
          <p:cNvPicPr>
            <a:picLocks noGrp="1" noChangeAspect="1"/>
          </p:cNvPicPr>
          <p:nvPr>
            <p:ph idx="1"/>
          </p:nvPr>
        </p:nvPicPr>
        <p:blipFill>
          <a:blip r:embed="rId2"/>
          <a:stretch>
            <a:fillRect/>
          </a:stretch>
        </p:blipFill>
        <p:spPr>
          <a:xfrm>
            <a:off x="1069975" y="2428586"/>
            <a:ext cx="10058400" cy="3435927"/>
          </a:xfrm>
        </p:spPr>
      </p:pic>
      <p:sp>
        <p:nvSpPr>
          <p:cNvPr id="4" name="投影片編號版面配置區 3">
            <a:extLst>
              <a:ext uri="{FF2B5EF4-FFF2-40B4-BE49-F238E27FC236}">
                <a16:creationId xmlns:a16="http://schemas.microsoft.com/office/drawing/2014/main" id="{30243EE6-FB29-D1DD-A36B-4DB011BB8826}"/>
              </a:ext>
            </a:extLst>
          </p:cNvPr>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4003813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7D3F62-A357-4656-C5AA-5253AA75EA87}"/>
              </a:ext>
            </a:extLst>
          </p:cNvPr>
          <p:cNvSpPr>
            <a:spLocks noGrp="1"/>
          </p:cNvSpPr>
          <p:nvPr>
            <p:ph type="title"/>
          </p:nvPr>
        </p:nvSpPr>
        <p:spPr/>
        <p:txBody>
          <a:bodyPr/>
          <a:lstStyle/>
          <a:p>
            <a:r>
              <a:rPr lang="en-US" altLang="zh-TW" dirty="0" err="1"/>
              <a:t>Aqi</a:t>
            </a:r>
            <a:r>
              <a:rPr lang="zh-TW" altLang="en-US" dirty="0"/>
              <a:t>訓練值和預測值對比圖</a:t>
            </a:r>
            <a:r>
              <a:rPr lang="en-US" altLang="zh-TW" dirty="0"/>
              <a:t>(</a:t>
            </a:r>
            <a:r>
              <a:rPr lang="zh-TW" altLang="en-US" dirty="0"/>
              <a:t>冬山</a:t>
            </a:r>
            <a:r>
              <a:rPr lang="en-US" altLang="zh-TW" dirty="0"/>
              <a:t>)</a:t>
            </a:r>
            <a:endParaRPr lang="zh-TW" altLang="en-US" dirty="0"/>
          </a:p>
        </p:txBody>
      </p:sp>
      <p:pic>
        <p:nvPicPr>
          <p:cNvPr id="6" name="內容版面配置區 5">
            <a:extLst>
              <a:ext uri="{FF2B5EF4-FFF2-40B4-BE49-F238E27FC236}">
                <a16:creationId xmlns:a16="http://schemas.microsoft.com/office/drawing/2014/main" id="{FD42FD65-5FC6-86F1-EE23-022DE237359A}"/>
              </a:ext>
            </a:extLst>
          </p:cNvPr>
          <p:cNvPicPr>
            <a:picLocks noGrp="1" noChangeAspect="1"/>
          </p:cNvPicPr>
          <p:nvPr>
            <p:ph idx="1"/>
          </p:nvPr>
        </p:nvPicPr>
        <p:blipFill>
          <a:blip r:embed="rId2"/>
          <a:stretch>
            <a:fillRect/>
          </a:stretch>
        </p:blipFill>
        <p:spPr>
          <a:xfrm>
            <a:off x="1069975" y="2365447"/>
            <a:ext cx="10058400" cy="3562206"/>
          </a:xfrm>
        </p:spPr>
      </p:pic>
      <p:sp>
        <p:nvSpPr>
          <p:cNvPr id="4" name="投影片編號版面配置區 3">
            <a:extLst>
              <a:ext uri="{FF2B5EF4-FFF2-40B4-BE49-F238E27FC236}">
                <a16:creationId xmlns:a16="http://schemas.microsoft.com/office/drawing/2014/main" id="{EF1E87AD-2BB4-15E3-DC63-9F8D7C750A8F}"/>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1979381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261D71-2738-FCC7-A1EE-8EE770D097EF}"/>
              </a:ext>
            </a:extLst>
          </p:cNvPr>
          <p:cNvSpPr>
            <a:spLocks noGrp="1"/>
          </p:cNvSpPr>
          <p:nvPr>
            <p:ph type="title"/>
          </p:nvPr>
        </p:nvSpPr>
        <p:spPr/>
        <p:txBody>
          <a:bodyPr/>
          <a:lstStyle/>
          <a:p>
            <a:pPr algn="ctr"/>
            <a:r>
              <a:rPr lang="en-US" altLang="zh-TW" dirty="0" err="1"/>
              <a:t>Aqi</a:t>
            </a:r>
            <a:r>
              <a:rPr lang="zh-TW" altLang="en-US" dirty="0"/>
              <a:t>訓練值和預測值對比圖</a:t>
            </a:r>
            <a:r>
              <a:rPr lang="en-US" altLang="zh-TW" dirty="0"/>
              <a:t>(</a:t>
            </a:r>
            <a:r>
              <a:rPr lang="zh-TW" altLang="en-US" dirty="0"/>
              <a:t>宜蘭</a:t>
            </a:r>
            <a:r>
              <a:rPr lang="en-US" altLang="zh-TW" dirty="0"/>
              <a:t>)</a:t>
            </a:r>
            <a:endParaRPr lang="zh-TW" altLang="en-US" dirty="0"/>
          </a:p>
        </p:txBody>
      </p:sp>
      <p:pic>
        <p:nvPicPr>
          <p:cNvPr id="6" name="內容版面配置區 5">
            <a:extLst>
              <a:ext uri="{FF2B5EF4-FFF2-40B4-BE49-F238E27FC236}">
                <a16:creationId xmlns:a16="http://schemas.microsoft.com/office/drawing/2014/main" id="{15C0797E-722C-AF6B-311F-0BFFA5B173CE}"/>
              </a:ext>
            </a:extLst>
          </p:cNvPr>
          <p:cNvPicPr>
            <a:picLocks noGrp="1" noChangeAspect="1"/>
          </p:cNvPicPr>
          <p:nvPr>
            <p:ph idx="1"/>
          </p:nvPr>
        </p:nvPicPr>
        <p:blipFill>
          <a:blip r:embed="rId2"/>
          <a:stretch>
            <a:fillRect/>
          </a:stretch>
        </p:blipFill>
        <p:spPr>
          <a:xfrm>
            <a:off x="1069975" y="2379996"/>
            <a:ext cx="10058400" cy="3533107"/>
          </a:xfrm>
        </p:spPr>
      </p:pic>
      <p:sp>
        <p:nvSpPr>
          <p:cNvPr id="4" name="投影片編號版面配置區 3">
            <a:extLst>
              <a:ext uri="{FF2B5EF4-FFF2-40B4-BE49-F238E27FC236}">
                <a16:creationId xmlns:a16="http://schemas.microsoft.com/office/drawing/2014/main" id="{950C3985-6BF2-221A-4B9A-96A3570F12EF}"/>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78550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57F3B8-0826-A0CD-4784-D0299D619474}"/>
              </a:ext>
            </a:extLst>
          </p:cNvPr>
          <p:cNvSpPr>
            <a:spLocks noGrp="1"/>
          </p:cNvSpPr>
          <p:nvPr>
            <p:ph type="title"/>
          </p:nvPr>
        </p:nvSpPr>
        <p:spPr/>
        <p:txBody>
          <a:bodyPr/>
          <a:lstStyle/>
          <a:p>
            <a:r>
              <a:rPr lang="en-US" altLang="zh-TW" dirty="0" err="1"/>
              <a:t>Aqi</a:t>
            </a:r>
            <a:r>
              <a:rPr lang="zh-TW" altLang="en-US" dirty="0"/>
              <a:t>訓練值和預測值對比圖</a:t>
            </a:r>
            <a:r>
              <a:rPr lang="en-US" altLang="zh-TW" dirty="0"/>
              <a:t>(</a:t>
            </a:r>
            <a:r>
              <a:rPr lang="zh-TW" altLang="en-US" dirty="0"/>
              <a:t>宜蘭</a:t>
            </a:r>
            <a:r>
              <a:rPr lang="en-US" altLang="zh-TW" dirty="0"/>
              <a:t>)</a:t>
            </a:r>
            <a:endParaRPr lang="zh-TW" altLang="en-US" dirty="0"/>
          </a:p>
        </p:txBody>
      </p:sp>
      <p:pic>
        <p:nvPicPr>
          <p:cNvPr id="6" name="內容版面配置區 5">
            <a:extLst>
              <a:ext uri="{FF2B5EF4-FFF2-40B4-BE49-F238E27FC236}">
                <a16:creationId xmlns:a16="http://schemas.microsoft.com/office/drawing/2014/main" id="{B876727B-02B5-5F7E-4FB5-87B5D648C98C}"/>
              </a:ext>
            </a:extLst>
          </p:cNvPr>
          <p:cNvPicPr>
            <a:picLocks noGrp="1" noChangeAspect="1"/>
          </p:cNvPicPr>
          <p:nvPr>
            <p:ph idx="1"/>
          </p:nvPr>
        </p:nvPicPr>
        <p:blipFill>
          <a:blip r:embed="rId2"/>
          <a:stretch>
            <a:fillRect/>
          </a:stretch>
        </p:blipFill>
        <p:spPr>
          <a:xfrm>
            <a:off x="1069975" y="2437033"/>
            <a:ext cx="10058400" cy="3419034"/>
          </a:xfrm>
        </p:spPr>
      </p:pic>
      <p:sp>
        <p:nvSpPr>
          <p:cNvPr id="4" name="投影片編號版面配置區 3">
            <a:extLst>
              <a:ext uri="{FF2B5EF4-FFF2-40B4-BE49-F238E27FC236}">
                <a16:creationId xmlns:a16="http://schemas.microsoft.com/office/drawing/2014/main" id="{3A0178AD-6E91-7DAB-36F3-D5142DE34538}"/>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983550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D7926-C968-FFFF-24F7-2665A74B262C}"/>
              </a:ext>
            </a:extLst>
          </p:cNvPr>
          <p:cNvSpPr>
            <a:spLocks noGrp="1"/>
          </p:cNvSpPr>
          <p:nvPr>
            <p:ph type="title"/>
          </p:nvPr>
        </p:nvSpPr>
        <p:spPr/>
        <p:txBody>
          <a:bodyPr/>
          <a:lstStyle/>
          <a:p>
            <a:pPr algn="ctr"/>
            <a:r>
              <a:rPr kumimoji="0" lang="en-US" altLang="zh-TW" sz="4800" b="0" i="0" u="none" strike="noStrike" cap="none" normalizeH="0" baseline="0" dirty="0">
                <a:ln>
                  <a:noFill/>
                </a:ln>
                <a:solidFill>
                  <a:srgbClr val="000000"/>
                </a:solidFill>
                <a:effectLst/>
                <a:latin typeface="Calibri" panose="020F0502020204030204" pitchFamily="34" charset="0"/>
                <a:ea typeface="新細明體" panose="02020500000000000000" pitchFamily="18" charset="-120"/>
                <a:cs typeface="Arial" panose="020B0604020202020204" pitchFamily="34" charset="0"/>
              </a:rPr>
              <a:t>MongoDB</a:t>
            </a:r>
            <a:endParaRPr lang="zh-TW" altLang="en-US" dirty="0"/>
          </a:p>
        </p:txBody>
      </p:sp>
      <p:sp>
        <p:nvSpPr>
          <p:cNvPr id="3" name="內容版面配置區 2">
            <a:extLst>
              <a:ext uri="{FF2B5EF4-FFF2-40B4-BE49-F238E27FC236}">
                <a16:creationId xmlns:a16="http://schemas.microsoft.com/office/drawing/2014/main" id="{92E44F45-EFBA-83B7-053C-8D5969AA016B}"/>
              </a:ext>
            </a:extLst>
          </p:cNvPr>
          <p:cNvSpPr>
            <a:spLocks noGrp="1"/>
          </p:cNvSpPr>
          <p:nvPr>
            <p:ph idx="1"/>
          </p:nvPr>
        </p:nvSpPr>
        <p:spPr/>
        <p:txBody>
          <a:bodyPr/>
          <a:lstStyle/>
          <a:p>
            <a:r>
              <a:rPr lang="en-US" altLang="zh-TW" sz="2000" kern="100" dirty="0">
                <a:effectLst/>
                <a:latin typeface="Calibri" panose="020F0502020204030204" pitchFamily="34" charset="0"/>
                <a:ea typeface="新細明體" panose="02020500000000000000" pitchFamily="18" charset="-120"/>
                <a:cs typeface="Arial" panose="020B0604020202020204" pitchFamily="34" charset="0"/>
              </a:rPr>
              <a:t>MongoDB</a:t>
            </a:r>
            <a:r>
              <a:rPr lang="zh-TW" altLang="zh-TW" sz="2000" kern="100" dirty="0">
                <a:effectLst/>
                <a:latin typeface="Calibri" panose="020F0502020204030204" pitchFamily="34" charset="0"/>
                <a:ea typeface="新細明體" panose="02020500000000000000" pitchFamily="18" charset="-120"/>
                <a:cs typeface="Arial" panose="020B0604020202020204" pitchFamily="34" charset="0"/>
              </a:rPr>
              <a:t>是一種開源的、基於文件的</a:t>
            </a:r>
            <a:r>
              <a:rPr lang="en-US" altLang="zh-TW" sz="2000" kern="100" dirty="0">
                <a:effectLst/>
                <a:latin typeface="Calibri" panose="020F0502020204030204" pitchFamily="34" charset="0"/>
                <a:ea typeface="新細明體" panose="02020500000000000000" pitchFamily="18" charset="-120"/>
                <a:cs typeface="Arial" panose="020B0604020202020204" pitchFamily="34" charset="0"/>
              </a:rPr>
              <a:t>NoSQL</a:t>
            </a:r>
            <a:r>
              <a:rPr lang="zh-TW" altLang="zh-TW" sz="2000" kern="100" dirty="0">
                <a:effectLst/>
                <a:latin typeface="Calibri" panose="020F0502020204030204" pitchFamily="34" charset="0"/>
                <a:ea typeface="新細明體" panose="02020500000000000000" pitchFamily="18" charset="-120"/>
                <a:cs typeface="Arial" panose="020B0604020202020204" pitchFamily="34" charset="0"/>
              </a:rPr>
              <a:t>資料庫，它以高效能、靈活的資料模型和可擴展性而聞名。</a:t>
            </a:r>
            <a:r>
              <a:rPr lang="en-US" altLang="zh-TW" sz="2000" kern="100" dirty="0">
                <a:effectLst/>
                <a:latin typeface="Calibri" panose="020F0502020204030204" pitchFamily="34" charset="0"/>
                <a:ea typeface="新細明體" panose="02020500000000000000" pitchFamily="18" charset="-120"/>
                <a:cs typeface="Arial" panose="020B0604020202020204" pitchFamily="34" charset="0"/>
              </a:rPr>
              <a:t> MongoDB</a:t>
            </a:r>
            <a:r>
              <a:rPr lang="zh-TW" altLang="zh-TW" sz="2000" kern="100" dirty="0">
                <a:effectLst/>
                <a:latin typeface="Calibri" panose="020F0502020204030204" pitchFamily="34" charset="0"/>
                <a:ea typeface="新細明體" panose="02020500000000000000" pitchFamily="18" charset="-120"/>
                <a:cs typeface="Arial" panose="020B0604020202020204" pitchFamily="34" charset="0"/>
              </a:rPr>
              <a:t>旨在儲存和處理大量數據，並支援複雜的查詢和分析。</a:t>
            </a:r>
          </a:p>
          <a:p>
            <a:endParaRPr lang="zh-TW" altLang="en-US" dirty="0"/>
          </a:p>
        </p:txBody>
      </p:sp>
      <p:sp>
        <p:nvSpPr>
          <p:cNvPr id="4" name="投影片編號版面配置區 3">
            <a:extLst>
              <a:ext uri="{FF2B5EF4-FFF2-40B4-BE49-F238E27FC236}">
                <a16:creationId xmlns:a16="http://schemas.microsoft.com/office/drawing/2014/main" id="{79A0FF2A-CD89-65D2-2911-1E019923F273}"/>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6" name="圖片 5">
            <a:extLst>
              <a:ext uri="{FF2B5EF4-FFF2-40B4-BE49-F238E27FC236}">
                <a16:creationId xmlns:a16="http://schemas.microsoft.com/office/drawing/2014/main" id="{0BE3A680-BF47-F002-1199-6CC75DCF1EAA}"/>
              </a:ext>
            </a:extLst>
          </p:cNvPr>
          <p:cNvPicPr>
            <a:picLocks noChangeAspect="1"/>
          </p:cNvPicPr>
          <p:nvPr/>
        </p:nvPicPr>
        <p:blipFill>
          <a:blip r:embed="rId2"/>
          <a:stretch>
            <a:fillRect/>
          </a:stretch>
        </p:blipFill>
        <p:spPr>
          <a:xfrm>
            <a:off x="3894038" y="2792186"/>
            <a:ext cx="7228114" cy="4065814"/>
          </a:xfrm>
          <a:prstGeom prst="rect">
            <a:avLst/>
          </a:prstGeom>
        </p:spPr>
      </p:pic>
      <p:sp>
        <p:nvSpPr>
          <p:cNvPr id="7" name="文字方塊 6">
            <a:extLst>
              <a:ext uri="{FF2B5EF4-FFF2-40B4-BE49-F238E27FC236}">
                <a16:creationId xmlns:a16="http://schemas.microsoft.com/office/drawing/2014/main" id="{3E459453-6C2E-BD45-683D-4C3F0EEBC24D}"/>
              </a:ext>
            </a:extLst>
          </p:cNvPr>
          <p:cNvSpPr txBox="1"/>
          <p:nvPr/>
        </p:nvSpPr>
        <p:spPr>
          <a:xfrm>
            <a:off x="763571" y="2922309"/>
            <a:ext cx="2696066" cy="923330"/>
          </a:xfrm>
          <a:prstGeom prst="rect">
            <a:avLst/>
          </a:prstGeom>
          <a:noFill/>
        </p:spPr>
        <p:txBody>
          <a:bodyPr wrap="square" rtlCol="0">
            <a:spAutoFit/>
          </a:bodyPr>
          <a:lstStyle/>
          <a:p>
            <a:r>
              <a:rPr lang="zh-TW" altLang="en-US" kern="100" dirty="0">
                <a:effectLst/>
                <a:latin typeface="Times New Roman" panose="02020603050405020304" pitchFamily="18" charset="0"/>
                <a:ea typeface="標楷體" panose="03000509000000000000" pitchFamily="65" charset="-120"/>
                <a:cs typeface="Times New Roman" panose="02020603050405020304" pitchFamily="18" charset="0"/>
              </a:rPr>
              <a:t>將空氣品質資料存入</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MongoDB</a:t>
            </a:r>
            <a:r>
              <a:rPr lang="zh-TW" altLang="en-US" kern="100" dirty="0">
                <a:effectLst/>
                <a:latin typeface="Times New Roman" panose="02020603050405020304" pitchFamily="18" charset="0"/>
                <a:ea typeface="標楷體" panose="03000509000000000000" pitchFamily="65" charset="-120"/>
                <a:cs typeface="Times New Roman" panose="02020603050405020304" pitchFamily="18" charset="0"/>
              </a:rPr>
              <a:t> 的 </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air</a:t>
            </a:r>
            <a:r>
              <a:rPr lang="zh-TW" altLang="en-US" kern="100" dirty="0">
                <a:effectLst/>
                <a:latin typeface="Times New Roman" panose="02020603050405020304" pitchFamily="18" charset="0"/>
                <a:ea typeface="標楷體" panose="03000509000000000000" pitchFamily="65" charset="-120"/>
                <a:cs typeface="Times New Roman" panose="02020603050405020304" pitchFamily="18" charset="0"/>
              </a:rPr>
              <a:t>資料庫，分為</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kern="100" dirty="0">
                <a:effectLst/>
                <a:latin typeface="Times New Roman" panose="02020603050405020304" pitchFamily="18" charset="0"/>
                <a:ea typeface="標楷體" panose="03000509000000000000" pitchFamily="65" charset="-120"/>
                <a:cs typeface="Times New Roman" panose="02020603050405020304" pitchFamily="18" charset="0"/>
              </a:rPr>
              <a:t>個</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Collection</a:t>
            </a:r>
            <a:r>
              <a:rPr lang="zh-TW" altLang="en-US"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p>
        </p:txBody>
      </p:sp>
    </p:spTree>
    <p:extLst>
      <p:ext uri="{BB962C8B-B14F-4D97-AF65-F5344CB8AC3E}">
        <p14:creationId xmlns:p14="http://schemas.microsoft.com/office/powerpoint/2010/main" val="1027842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50F437-0C03-5ED1-426F-E9600AA58F2C}"/>
              </a:ext>
            </a:extLst>
          </p:cNvPr>
          <p:cNvSpPr>
            <a:spLocks noGrp="1"/>
          </p:cNvSpPr>
          <p:nvPr>
            <p:ph type="title"/>
          </p:nvPr>
        </p:nvSpPr>
        <p:spPr/>
        <p:txBody>
          <a:bodyPr/>
          <a:lstStyle/>
          <a:p>
            <a:pPr algn="ctr"/>
            <a:r>
              <a:rPr lang="zh-TW" altLang="en-US" dirty="0"/>
              <a:t>空氣品質關係圖</a:t>
            </a:r>
            <a:r>
              <a:rPr lang="en-US" altLang="zh-TW" dirty="0"/>
              <a:t>-</a:t>
            </a:r>
            <a:r>
              <a:rPr lang="zh-TW" altLang="en-US" dirty="0"/>
              <a:t>左營</a:t>
            </a:r>
            <a:r>
              <a:rPr lang="en-US" altLang="zh-TW" dirty="0"/>
              <a:t>(</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8F1A59B6-FA30-C918-1B83-C546F2AC0F16}"/>
              </a:ext>
            </a:extLst>
          </p:cNvPr>
          <p:cNvSpPr>
            <a:spLocks noGrp="1"/>
          </p:cNvSpPr>
          <p:nvPr>
            <p:ph idx="1"/>
          </p:nvPr>
        </p:nvSpPr>
        <p:spPr/>
        <p:txBody>
          <a:bodyPr/>
          <a:lstStyle/>
          <a:p>
            <a:r>
              <a:rPr lang="zh-TW" altLang="en-US" sz="2000" dirty="0"/>
              <a:t>黑色的線是趨勢線</a:t>
            </a:r>
            <a:endParaRPr lang="en-US" altLang="zh-TW" sz="2000" dirty="0"/>
          </a:p>
          <a:p>
            <a:r>
              <a:rPr lang="en-US" altLang="zh-TW" dirty="0"/>
              <a:t>Y</a:t>
            </a:r>
            <a:r>
              <a:rPr lang="zh-TW" altLang="en-US" sz="2000" dirty="0"/>
              <a:t>軸</a:t>
            </a:r>
            <a:r>
              <a:rPr lang="en-US" altLang="zh-TW" sz="2000" dirty="0"/>
              <a:t>:</a:t>
            </a:r>
            <a:r>
              <a:rPr lang="en-US" altLang="zh-TW" sz="2000" dirty="0" err="1"/>
              <a:t>aqi</a:t>
            </a:r>
            <a:endParaRPr lang="en-US" altLang="zh-TW" sz="2000" dirty="0"/>
          </a:p>
          <a:p>
            <a:r>
              <a:rPr lang="en-US" altLang="zh-TW" dirty="0"/>
              <a:t>X</a:t>
            </a:r>
            <a:r>
              <a:rPr lang="zh-TW" altLang="en-US" sz="2000" dirty="0"/>
              <a:t>軸</a:t>
            </a:r>
            <a:r>
              <a:rPr lang="en-US" altLang="zh-TW" sz="2000" dirty="0"/>
              <a:t>:so2</a:t>
            </a:r>
            <a:r>
              <a:rPr lang="zh-TW" altLang="en-US" sz="2000" dirty="0"/>
              <a:t>、</a:t>
            </a:r>
            <a:r>
              <a:rPr lang="en-US" altLang="zh-TW" sz="2000" dirty="0"/>
              <a:t> </a:t>
            </a:r>
            <a:r>
              <a:rPr lang="en-US" altLang="zh-TW" sz="2000" dirty="0" err="1"/>
              <a:t>nox</a:t>
            </a:r>
            <a:r>
              <a:rPr lang="zh-TW" altLang="en-US" sz="2000" dirty="0"/>
              <a:t>、</a:t>
            </a:r>
            <a:r>
              <a:rPr lang="en-US" altLang="zh-TW" sz="2000" dirty="0"/>
              <a:t> pm2.5</a:t>
            </a:r>
            <a:r>
              <a:rPr lang="zh-TW" altLang="en-US" sz="2000" dirty="0"/>
              <a:t>、</a:t>
            </a:r>
            <a:r>
              <a:rPr lang="en-US" altLang="zh-TW" sz="2000" dirty="0"/>
              <a:t> pm10</a:t>
            </a:r>
            <a:r>
              <a:rPr lang="zh-TW" altLang="en-US" sz="2000" dirty="0"/>
              <a:t>、</a:t>
            </a:r>
            <a:r>
              <a:rPr lang="en-US" altLang="zh-TW" sz="2000" dirty="0"/>
              <a:t> co</a:t>
            </a:r>
            <a:r>
              <a:rPr lang="zh-TW" altLang="en-US" sz="2000" dirty="0"/>
              <a:t>、</a:t>
            </a:r>
            <a:r>
              <a:rPr lang="en-US" altLang="zh-TW" sz="2000" dirty="0"/>
              <a:t> o3</a:t>
            </a:r>
          </a:p>
          <a:p>
            <a:r>
              <a:rPr lang="zh-TW" altLang="en-US" sz="2000" dirty="0"/>
              <a:t>資料數是</a:t>
            </a:r>
            <a:r>
              <a:rPr lang="en-US" altLang="zh-TW" dirty="0"/>
              <a:t>1841</a:t>
            </a:r>
            <a:r>
              <a:rPr lang="zh-TW" altLang="en-US" sz="2000" dirty="0"/>
              <a:t>筆</a:t>
            </a:r>
            <a:endParaRPr lang="en-US" altLang="zh-TW" sz="2000" dirty="0"/>
          </a:p>
          <a:p>
            <a:r>
              <a:rPr lang="zh-TW" altLang="en-US" dirty="0"/>
              <a:t>資料日期</a:t>
            </a:r>
            <a:r>
              <a:rPr lang="en-US" altLang="zh-TW" dirty="0"/>
              <a:t>2023/9/12</a:t>
            </a:r>
            <a:r>
              <a:rPr lang="zh-TW" altLang="en-US" dirty="0"/>
              <a:t>到</a:t>
            </a:r>
            <a:r>
              <a:rPr lang="en-US" altLang="zh-TW" dirty="0"/>
              <a:t>2024/1/6</a:t>
            </a:r>
            <a:endParaRPr lang="en-US" altLang="zh-TW" sz="2000" dirty="0"/>
          </a:p>
          <a:p>
            <a:endParaRPr lang="zh-TW" altLang="en-US" dirty="0"/>
          </a:p>
        </p:txBody>
      </p:sp>
      <p:sp>
        <p:nvSpPr>
          <p:cNvPr id="4" name="投影片編號版面配置區 3">
            <a:extLst>
              <a:ext uri="{FF2B5EF4-FFF2-40B4-BE49-F238E27FC236}">
                <a16:creationId xmlns:a16="http://schemas.microsoft.com/office/drawing/2014/main" id="{28C788D8-0721-9EFE-4290-BD4598F9E117}"/>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104951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B5A07E-FA48-5FBF-BA4B-997425755882}"/>
              </a:ext>
            </a:extLst>
          </p:cNvPr>
          <p:cNvSpPr>
            <a:spLocks noGrp="1"/>
          </p:cNvSpPr>
          <p:nvPr>
            <p:ph type="title"/>
          </p:nvPr>
        </p:nvSpPr>
        <p:spPr>
          <a:xfrm>
            <a:off x="1252728" y="154694"/>
            <a:ext cx="10058400" cy="1609344"/>
          </a:xfrm>
        </p:spPr>
        <p:txBody>
          <a:bodyPr/>
          <a:lstStyle/>
          <a:p>
            <a:r>
              <a:rPr lang="zh-TW" altLang="en-US" dirty="0"/>
              <a:t>空氣品質關係圖</a:t>
            </a:r>
            <a:r>
              <a:rPr lang="en-US" altLang="zh-TW" dirty="0"/>
              <a:t>-</a:t>
            </a:r>
            <a:r>
              <a:rPr lang="zh-TW" altLang="en-US" dirty="0"/>
              <a:t>左營</a:t>
            </a:r>
          </a:p>
        </p:txBody>
      </p:sp>
      <p:pic>
        <p:nvPicPr>
          <p:cNvPr id="7" name="內容版面配置區 6">
            <a:extLst>
              <a:ext uri="{FF2B5EF4-FFF2-40B4-BE49-F238E27FC236}">
                <a16:creationId xmlns:a16="http://schemas.microsoft.com/office/drawing/2014/main" id="{C1938B8E-A1D6-1DD4-3A3A-BC99FA450202}"/>
              </a:ext>
            </a:extLst>
          </p:cNvPr>
          <p:cNvPicPr>
            <a:picLocks noGrp="1" noChangeAspect="1"/>
          </p:cNvPicPr>
          <p:nvPr>
            <p:ph sz="half" idx="1"/>
          </p:nvPr>
        </p:nvPicPr>
        <p:blipFill>
          <a:blip r:embed="rId2"/>
          <a:stretch>
            <a:fillRect/>
          </a:stretch>
        </p:blipFill>
        <p:spPr>
          <a:xfrm>
            <a:off x="1331382" y="2093976"/>
            <a:ext cx="4143089" cy="3978275"/>
          </a:xfrm>
        </p:spPr>
      </p:pic>
      <p:pic>
        <p:nvPicPr>
          <p:cNvPr id="9" name="內容版面配置區 8">
            <a:extLst>
              <a:ext uri="{FF2B5EF4-FFF2-40B4-BE49-F238E27FC236}">
                <a16:creationId xmlns:a16="http://schemas.microsoft.com/office/drawing/2014/main" id="{11E5F7EF-A072-15B2-46BE-EDF3E66D2A69}"/>
              </a:ext>
            </a:extLst>
          </p:cNvPr>
          <p:cNvPicPr>
            <a:picLocks noGrp="1" noChangeAspect="1"/>
          </p:cNvPicPr>
          <p:nvPr>
            <p:ph sz="half" idx="2"/>
          </p:nvPr>
        </p:nvPicPr>
        <p:blipFill>
          <a:blip r:embed="rId3"/>
          <a:stretch>
            <a:fillRect/>
          </a:stretch>
        </p:blipFill>
        <p:spPr>
          <a:xfrm>
            <a:off x="6707660" y="2093975"/>
            <a:ext cx="4152958" cy="3978275"/>
          </a:xfrm>
        </p:spPr>
      </p:pic>
      <p:sp>
        <p:nvSpPr>
          <p:cNvPr id="5" name="投影片編號版面配置區 4">
            <a:extLst>
              <a:ext uri="{FF2B5EF4-FFF2-40B4-BE49-F238E27FC236}">
                <a16:creationId xmlns:a16="http://schemas.microsoft.com/office/drawing/2014/main" id="{1F4BD221-F71B-E08E-7CF8-088670153437}"/>
              </a:ext>
            </a:extLst>
          </p:cNvPr>
          <p:cNvSpPr>
            <a:spLocks noGrp="1"/>
          </p:cNvSpPr>
          <p:nvPr>
            <p:ph type="sldNum" sz="quarter" idx="12"/>
          </p:nvPr>
        </p:nvSpPr>
        <p:spPr/>
        <p:txBody>
          <a:bodyPr/>
          <a:lstStyle/>
          <a:p>
            <a:fld id="{4FAB73BC-B049-4115-A692-8D63A059BFB8}" type="slidenum">
              <a:rPr lang="en-US" smtClean="0"/>
              <a:t>31</a:t>
            </a:fld>
            <a:endParaRPr lang="en-US" dirty="0"/>
          </a:p>
        </p:txBody>
      </p:sp>
      <p:sp>
        <p:nvSpPr>
          <p:cNvPr id="10" name="文字方塊 9">
            <a:extLst>
              <a:ext uri="{FF2B5EF4-FFF2-40B4-BE49-F238E27FC236}">
                <a16:creationId xmlns:a16="http://schemas.microsoft.com/office/drawing/2014/main" id="{D5B5342D-362A-486B-BA8F-2188A2319B63}"/>
              </a:ext>
            </a:extLst>
          </p:cNvPr>
          <p:cNvSpPr txBox="1"/>
          <p:nvPr/>
        </p:nvSpPr>
        <p:spPr>
          <a:xfrm>
            <a:off x="499620" y="5993681"/>
            <a:ext cx="3614587" cy="923330"/>
          </a:xfrm>
          <a:prstGeom prst="rect">
            <a:avLst/>
          </a:prstGeom>
          <a:noFill/>
        </p:spPr>
        <p:txBody>
          <a:bodyPr wrap="square" rtlCol="0">
            <a:spAutoFit/>
          </a:bodyPr>
          <a:lstStyle/>
          <a:p>
            <a:r>
              <a:rPr lang="en-US" altLang="zh-TW" dirty="0"/>
              <a:t>Pearson correlation:</a:t>
            </a:r>
            <a:r>
              <a:rPr lang="en-US" altLang="zh-TW" b="0" i="0" dirty="0">
                <a:solidFill>
                  <a:srgbClr val="212121"/>
                </a:solidFill>
                <a:effectLst/>
                <a:highlight>
                  <a:srgbClr val="FFFFFF"/>
                </a:highlight>
                <a:latin typeface="Courier New" panose="02070309020205020404" pitchFamily="49" charset="0"/>
              </a:rPr>
              <a:t>0.09408289264581571</a:t>
            </a:r>
            <a:endParaRPr lang="zh-TW" altLang="en-US" dirty="0"/>
          </a:p>
        </p:txBody>
      </p:sp>
      <p:sp>
        <p:nvSpPr>
          <p:cNvPr id="11" name="文字方塊 10">
            <a:extLst>
              <a:ext uri="{FF2B5EF4-FFF2-40B4-BE49-F238E27FC236}">
                <a16:creationId xmlns:a16="http://schemas.microsoft.com/office/drawing/2014/main" id="{6AA864B3-5340-2E40-F096-B5FC16F02991}"/>
              </a:ext>
            </a:extLst>
          </p:cNvPr>
          <p:cNvSpPr txBox="1"/>
          <p:nvPr/>
        </p:nvSpPr>
        <p:spPr>
          <a:xfrm>
            <a:off x="7004115" y="6072250"/>
            <a:ext cx="3751869"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0.08172079465537707</a:t>
            </a:r>
            <a:endParaRPr lang="zh-TW" altLang="en-US" dirty="0"/>
          </a:p>
        </p:txBody>
      </p:sp>
    </p:spTree>
    <p:extLst>
      <p:ext uri="{BB962C8B-B14F-4D97-AF65-F5344CB8AC3E}">
        <p14:creationId xmlns:p14="http://schemas.microsoft.com/office/powerpoint/2010/main" val="311087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A8EBF6-3D9F-1137-D9F8-967FDA8AB2F8}"/>
              </a:ext>
            </a:extLst>
          </p:cNvPr>
          <p:cNvSpPr>
            <a:spLocks noGrp="1"/>
          </p:cNvSpPr>
          <p:nvPr>
            <p:ph type="title"/>
          </p:nvPr>
        </p:nvSpPr>
        <p:spPr/>
        <p:txBody>
          <a:bodyPr/>
          <a:lstStyle/>
          <a:p>
            <a:r>
              <a:rPr lang="zh-TW" altLang="en-US" dirty="0"/>
              <a:t>空氣品質關係圖</a:t>
            </a:r>
            <a:r>
              <a:rPr lang="en-US" altLang="zh-TW" dirty="0"/>
              <a:t>-</a:t>
            </a:r>
            <a:r>
              <a:rPr lang="zh-TW" altLang="en-US" dirty="0"/>
              <a:t>左營</a:t>
            </a:r>
          </a:p>
        </p:txBody>
      </p:sp>
      <p:pic>
        <p:nvPicPr>
          <p:cNvPr id="7" name="內容版面配置區 6">
            <a:extLst>
              <a:ext uri="{FF2B5EF4-FFF2-40B4-BE49-F238E27FC236}">
                <a16:creationId xmlns:a16="http://schemas.microsoft.com/office/drawing/2014/main" id="{129DAB4F-123B-B170-4E83-EFBE7BDAFC39}"/>
              </a:ext>
            </a:extLst>
          </p:cNvPr>
          <p:cNvPicPr>
            <a:picLocks noGrp="1" noChangeAspect="1"/>
          </p:cNvPicPr>
          <p:nvPr>
            <p:ph sz="half" idx="1"/>
          </p:nvPr>
        </p:nvPicPr>
        <p:blipFill>
          <a:blip r:embed="rId2"/>
          <a:stretch>
            <a:fillRect/>
          </a:stretch>
        </p:blipFill>
        <p:spPr>
          <a:xfrm>
            <a:off x="1345420" y="2193925"/>
            <a:ext cx="4203673" cy="3978275"/>
          </a:xfrm>
        </p:spPr>
      </p:pic>
      <p:pic>
        <p:nvPicPr>
          <p:cNvPr id="9" name="內容版面配置區 8">
            <a:extLst>
              <a:ext uri="{FF2B5EF4-FFF2-40B4-BE49-F238E27FC236}">
                <a16:creationId xmlns:a16="http://schemas.microsoft.com/office/drawing/2014/main" id="{7D92E4B1-61B4-6473-0FA6-EA8204508C32}"/>
              </a:ext>
            </a:extLst>
          </p:cNvPr>
          <p:cNvPicPr>
            <a:picLocks noGrp="1" noChangeAspect="1"/>
          </p:cNvPicPr>
          <p:nvPr>
            <p:ph sz="half" idx="2"/>
          </p:nvPr>
        </p:nvPicPr>
        <p:blipFill>
          <a:blip r:embed="rId3"/>
          <a:stretch>
            <a:fillRect/>
          </a:stretch>
        </p:blipFill>
        <p:spPr>
          <a:xfrm>
            <a:off x="6654788" y="2193925"/>
            <a:ext cx="4173561" cy="3978275"/>
          </a:xfrm>
        </p:spPr>
      </p:pic>
      <p:sp>
        <p:nvSpPr>
          <p:cNvPr id="5" name="投影片編號版面配置區 4">
            <a:extLst>
              <a:ext uri="{FF2B5EF4-FFF2-40B4-BE49-F238E27FC236}">
                <a16:creationId xmlns:a16="http://schemas.microsoft.com/office/drawing/2014/main" id="{DA3BADB0-E1EA-2AED-2090-375C456A74F6}"/>
              </a:ext>
            </a:extLst>
          </p:cNvPr>
          <p:cNvSpPr>
            <a:spLocks noGrp="1"/>
          </p:cNvSpPr>
          <p:nvPr>
            <p:ph type="sldNum" sz="quarter" idx="12"/>
          </p:nvPr>
        </p:nvSpPr>
        <p:spPr/>
        <p:txBody>
          <a:bodyPr/>
          <a:lstStyle/>
          <a:p>
            <a:fld id="{4FAB73BC-B049-4115-A692-8D63A059BFB8}" type="slidenum">
              <a:rPr lang="en-US" smtClean="0"/>
              <a:t>32</a:t>
            </a:fld>
            <a:endParaRPr lang="en-US" dirty="0"/>
          </a:p>
        </p:txBody>
      </p:sp>
      <p:sp>
        <p:nvSpPr>
          <p:cNvPr id="10" name="文字方塊 9">
            <a:extLst>
              <a:ext uri="{FF2B5EF4-FFF2-40B4-BE49-F238E27FC236}">
                <a16:creationId xmlns:a16="http://schemas.microsoft.com/office/drawing/2014/main" id="{F8428810-15CB-3882-740E-34B40333A699}"/>
              </a:ext>
            </a:extLst>
          </p:cNvPr>
          <p:cNvSpPr txBox="1"/>
          <p:nvPr/>
        </p:nvSpPr>
        <p:spPr>
          <a:xfrm>
            <a:off x="1345420" y="6268577"/>
            <a:ext cx="4289196"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0.5603944542426125</a:t>
            </a:r>
            <a:endParaRPr lang="zh-TW" altLang="en-US" dirty="0"/>
          </a:p>
        </p:txBody>
      </p:sp>
      <p:sp>
        <p:nvSpPr>
          <p:cNvPr id="11" name="文字方塊 10">
            <a:extLst>
              <a:ext uri="{FF2B5EF4-FFF2-40B4-BE49-F238E27FC236}">
                <a16:creationId xmlns:a16="http://schemas.microsoft.com/office/drawing/2014/main" id="{4F87CC84-D261-5B33-2D76-A575D4DD8D58}"/>
              </a:ext>
            </a:extLst>
          </p:cNvPr>
          <p:cNvSpPr txBox="1"/>
          <p:nvPr/>
        </p:nvSpPr>
        <p:spPr>
          <a:xfrm>
            <a:off x="6967090" y="6132180"/>
            <a:ext cx="3861259"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0.4405496322675657</a:t>
            </a:r>
            <a:endParaRPr lang="zh-TW" altLang="en-US" dirty="0"/>
          </a:p>
        </p:txBody>
      </p:sp>
    </p:spTree>
    <p:extLst>
      <p:ext uri="{BB962C8B-B14F-4D97-AF65-F5344CB8AC3E}">
        <p14:creationId xmlns:p14="http://schemas.microsoft.com/office/powerpoint/2010/main" val="2064382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5D1397-ABC5-F7BC-631A-795326287855}"/>
              </a:ext>
            </a:extLst>
          </p:cNvPr>
          <p:cNvSpPr>
            <a:spLocks noGrp="1"/>
          </p:cNvSpPr>
          <p:nvPr>
            <p:ph type="title"/>
          </p:nvPr>
        </p:nvSpPr>
        <p:spPr/>
        <p:txBody>
          <a:bodyPr/>
          <a:lstStyle/>
          <a:p>
            <a:r>
              <a:rPr lang="zh-TW" altLang="en-US" dirty="0"/>
              <a:t>空氣品質關係圖</a:t>
            </a:r>
            <a:r>
              <a:rPr lang="en-US" altLang="zh-TW" dirty="0"/>
              <a:t>-</a:t>
            </a:r>
            <a:r>
              <a:rPr lang="zh-TW" altLang="en-US" dirty="0"/>
              <a:t>左營</a:t>
            </a:r>
          </a:p>
        </p:txBody>
      </p:sp>
      <p:pic>
        <p:nvPicPr>
          <p:cNvPr id="7" name="內容版面配置區 6">
            <a:extLst>
              <a:ext uri="{FF2B5EF4-FFF2-40B4-BE49-F238E27FC236}">
                <a16:creationId xmlns:a16="http://schemas.microsoft.com/office/drawing/2014/main" id="{426043C8-78A8-A3D0-02D1-B52E0A7059D9}"/>
              </a:ext>
            </a:extLst>
          </p:cNvPr>
          <p:cNvPicPr>
            <a:picLocks noGrp="1" noChangeAspect="1"/>
          </p:cNvPicPr>
          <p:nvPr>
            <p:ph sz="half" idx="1"/>
          </p:nvPr>
        </p:nvPicPr>
        <p:blipFill>
          <a:blip r:embed="rId2"/>
          <a:stretch>
            <a:fillRect/>
          </a:stretch>
        </p:blipFill>
        <p:spPr>
          <a:xfrm>
            <a:off x="1351357" y="2193925"/>
            <a:ext cx="4191798" cy="3978275"/>
          </a:xfrm>
        </p:spPr>
      </p:pic>
      <p:pic>
        <p:nvPicPr>
          <p:cNvPr id="9" name="內容版面配置區 8">
            <a:extLst>
              <a:ext uri="{FF2B5EF4-FFF2-40B4-BE49-F238E27FC236}">
                <a16:creationId xmlns:a16="http://schemas.microsoft.com/office/drawing/2014/main" id="{E0294C14-4333-1CD1-42D7-CF3D723AC54E}"/>
              </a:ext>
            </a:extLst>
          </p:cNvPr>
          <p:cNvPicPr>
            <a:picLocks noGrp="1" noChangeAspect="1"/>
          </p:cNvPicPr>
          <p:nvPr>
            <p:ph sz="half" idx="2"/>
          </p:nvPr>
        </p:nvPicPr>
        <p:blipFill>
          <a:blip r:embed="rId3"/>
          <a:stretch>
            <a:fillRect/>
          </a:stretch>
        </p:blipFill>
        <p:spPr>
          <a:xfrm>
            <a:off x="6648847" y="2193925"/>
            <a:ext cx="4236022" cy="3978275"/>
          </a:xfrm>
        </p:spPr>
      </p:pic>
      <p:sp>
        <p:nvSpPr>
          <p:cNvPr id="5" name="投影片編號版面配置區 4">
            <a:extLst>
              <a:ext uri="{FF2B5EF4-FFF2-40B4-BE49-F238E27FC236}">
                <a16:creationId xmlns:a16="http://schemas.microsoft.com/office/drawing/2014/main" id="{25B739CE-C635-2D5B-E11D-371C503DD983}"/>
              </a:ext>
            </a:extLst>
          </p:cNvPr>
          <p:cNvSpPr>
            <a:spLocks noGrp="1"/>
          </p:cNvSpPr>
          <p:nvPr>
            <p:ph type="sldNum" sz="quarter" idx="12"/>
          </p:nvPr>
        </p:nvSpPr>
        <p:spPr/>
        <p:txBody>
          <a:bodyPr/>
          <a:lstStyle/>
          <a:p>
            <a:fld id="{4FAB73BC-B049-4115-A692-8D63A059BFB8}" type="slidenum">
              <a:rPr lang="en-US" smtClean="0"/>
              <a:t>33</a:t>
            </a:fld>
            <a:endParaRPr lang="en-US" dirty="0"/>
          </a:p>
        </p:txBody>
      </p:sp>
      <p:sp>
        <p:nvSpPr>
          <p:cNvPr id="10" name="文字方塊 9">
            <a:extLst>
              <a:ext uri="{FF2B5EF4-FFF2-40B4-BE49-F238E27FC236}">
                <a16:creationId xmlns:a16="http://schemas.microsoft.com/office/drawing/2014/main" id="{859088E6-6071-51F9-C8D6-0DA4063C0CBC}"/>
              </a:ext>
            </a:extLst>
          </p:cNvPr>
          <p:cNvSpPr txBox="1"/>
          <p:nvPr/>
        </p:nvSpPr>
        <p:spPr>
          <a:xfrm>
            <a:off x="1649691" y="6172200"/>
            <a:ext cx="3751868"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0.17807114766491694</a:t>
            </a:r>
            <a:endParaRPr lang="zh-TW" altLang="en-US" dirty="0"/>
          </a:p>
        </p:txBody>
      </p:sp>
      <p:sp>
        <p:nvSpPr>
          <p:cNvPr id="11" name="文字方塊 10">
            <a:extLst>
              <a:ext uri="{FF2B5EF4-FFF2-40B4-BE49-F238E27FC236}">
                <a16:creationId xmlns:a16="http://schemas.microsoft.com/office/drawing/2014/main" id="{4327CC6B-1648-026C-69A2-7198C14CD876}"/>
              </a:ext>
            </a:extLst>
          </p:cNvPr>
          <p:cNvSpPr txBox="1"/>
          <p:nvPr/>
        </p:nvSpPr>
        <p:spPr>
          <a:xfrm>
            <a:off x="7032396" y="6172200"/>
            <a:ext cx="3751868"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0.08667432465429248</a:t>
            </a:r>
            <a:endParaRPr lang="zh-TW" altLang="en-US" dirty="0"/>
          </a:p>
        </p:txBody>
      </p:sp>
    </p:spTree>
    <p:extLst>
      <p:ext uri="{BB962C8B-B14F-4D97-AF65-F5344CB8AC3E}">
        <p14:creationId xmlns:p14="http://schemas.microsoft.com/office/powerpoint/2010/main" val="1313216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09D3E4-F1BA-E504-BACE-59BF781E19D3}"/>
              </a:ext>
            </a:extLst>
          </p:cNvPr>
          <p:cNvSpPr>
            <a:spLocks noGrp="1"/>
          </p:cNvSpPr>
          <p:nvPr>
            <p:ph type="title"/>
          </p:nvPr>
        </p:nvSpPr>
        <p:spPr/>
        <p:txBody>
          <a:bodyPr/>
          <a:lstStyle/>
          <a:p>
            <a:r>
              <a:rPr lang="zh-TW" altLang="en-US" dirty="0"/>
              <a:t>空氣品質關係圖</a:t>
            </a:r>
            <a:r>
              <a:rPr lang="en-US" altLang="zh-TW" dirty="0"/>
              <a:t>-</a:t>
            </a:r>
            <a:r>
              <a:rPr lang="zh-TW" altLang="en-US" dirty="0"/>
              <a:t>林園</a:t>
            </a:r>
            <a:r>
              <a:rPr lang="en-US" altLang="zh-TW" dirty="0"/>
              <a:t>(</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5F41B99D-D512-4C64-C975-066C7EF61330}"/>
              </a:ext>
            </a:extLst>
          </p:cNvPr>
          <p:cNvSpPr>
            <a:spLocks noGrp="1"/>
          </p:cNvSpPr>
          <p:nvPr>
            <p:ph idx="1"/>
          </p:nvPr>
        </p:nvSpPr>
        <p:spPr/>
        <p:txBody>
          <a:bodyPr/>
          <a:lstStyle/>
          <a:p>
            <a:r>
              <a:rPr lang="zh-TW" altLang="en-US" sz="2000" dirty="0"/>
              <a:t>黑色的線是趨勢線</a:t>
            </a:r>
            <a:endParaRPr lang="en-US" altLang="zh-TW" sz="2000" dirty="0"/>
          </a:p>
          <a:p>
            <a:r>
              <a:rPr lang="en-US" altLang="zh-TW" sz="2000" dirty="0"/>
              <a:t>Y</a:t>
            </a:r>
            <a:r>
              <a:rPr lang="zh-TW" altLang="en-US" sz="2000" dirty="0"/>
              <a:t>軸</a:t>
            </a:r>
            <a:r>
              <a:rPr lang="en-US" altLang="zh-TW" sz="2000" dirty="0"/>
              <a:t>:</a:t>
            </a:r>
            <a:r>
              <a:rPr lang="en-US" altLang="zh-TW" sz="2000" dirty="0" err="1"/>
              <a:t>aqi</a:t>
            </a:r>
            <a:endParaRPr lang="en-US" altLang="zh-TW" sz="2000" dirty="0"/>
          </a:p>
          <a:p>
            <a:r>
              <a:rPr lang="en-US" altLang="zh-TW" dirty="0"/>
              <a:t>X</a:t>
            </a:r>
            <a:r>
              <a:rPr lang="zh-TW" altLang="en-US" sz="2000" dirty="0"/>
              <a:t>軸</a:t>
            </a:r>
            <a:r>
              <a:rPr lang="en-US" altLang="zh-TW" sz="2000" dirty="0"/>
              <a:t>:so2</a:t>
            </a:r>
            <a:r>
              <a:rPr lang="zh-TW" altLang="en-US" sz="2000" dirty="0"/>
              <a:t>、</a:t>
            </a:r>
            <a:r>
              <a:rPr lang="en-US" altLang="zh-TW" sz="2000" dirty="0"/>
              <a:t> </a:t>
            </a:r>
            <a:r>
              <a:rPr lang="en-US" altLang="zh-TW" sz="2000" dirty="0" err="1"/>
              <a:t>nox</a:t>
            </a:r>
            <a:r>
              <a:rPr lang="zh-TW" altLang="en-US" sz="2000" dirty="0"/>
              <a:t>、</a:t>
            </a:r>
            <a:r>
              <a:rPr lang="en-US" altLang="zh-TW" sz="2000" dirty="0"/>
              <a:t> pm2.5</a:t>
            </a:r>
            <a:r>
              <a:rPr lang="zh-TW" altLang="en-US" sz="2000" dirty="0"/>
              <a:t>、</a:t>
            </a:r>
            <a:r>
              <a:rPr lang="en-US" altLang="zh-TW" sz="2000" dirty="0"/>
              <a:t> pm10</a:t>
            </a:r>
            <a:r>
              <a:rPr lang="zh-TW" altLang="en-US" sz="2000" dirty="0"/>
              <a:t>、</a:t>
            </a:r>
            <a:r>
              <a:rPr lang="en-US" altLang="zh-TW" sz="2000" dirty="0"/>
              <a:t> co</a:t>
            </a:r>
            <a:r>
              <a:rPr lang="zh-TW" altLang="en-US" sz="2000" dirty="0"/>
              <a:t>、</a:t>
            </a:r>
            <a:r>
              <a:rPr lang="en-US" altLang="zh-TW" sz="2000" dirty="0"/>
              <a:t> o3</a:t>
            </a:r>
          </a:p>
          <a:p>
            <a:r>
              <a:rPr lang="zh-TW" altLang="en-US" sz="2000" dirty="0"/>
              <a:t>資料數是</a:t>
            </a:r>
            <a:r>
              <a:rPr lang="en-US" altLang="zh-TW" dirty="0"/>
              <a:t>1841</a:t>
            </a:r>
            <a:r>
              <a:rPr lang="zh-TW" altLang="en-US" sz="2000" dirty="0"/>
              <a:t>筆</a:t>
            </a:r>
            <a:endParaRPr lang="en-US" altLang="zh-TW" sz="2000" dirty="0"/>
          </a:p>
          <a:p>
            <a:r>
              <a:rPr lang="zh-TW" altLang="en-US" dirty="0"/>
              <a:t>資料日期</a:t>
            </a:r>
            <a:r>
              <a:rPr lang="en-US" altLang="zh-TW" dirty="0"/>
              <a:t>2023/9/12</a:t>
            </a:r>
            <a:r>
              <a:rPr lang="zh-TW" altLang="en-US" dirty="0"/>
              <a:t>到</a:t>
            </a:r>
            <a:r>
              <a:rPr lang="en-US" altLang="zh-TW" dirty="0"/>
              <a:t>2024/1/6</a:t>
            </a:r>
            <a:endParaRPr lang="en-US" altLang="zh-TW" sz="2000" dirty="0"/>
          </a:p>
          <a:p>
            <a:endParaRPr lang="zh-TW" altLang="en-US" dirty="0"/>
          </a:p>
        </p:txBody>
      </p:sp>
      <p:sp>
        <p:nvSpPr>
          <p:cNvPr id="4" name="投影片編號版面配置區 3">
            <a:extLst>
              <a:ext uri="{FF2B5EF4-FFF2-40B4-BE49-F238E27FC236}">
                <a16:creationId xmlns:a16="http://schemas.microsoft.com/office/drawing/2014/main" id="{A070898D-0624-A565-4F5D-7BB4C4EB3BE6}"/>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2422203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F6B0E8-136C-4CCC-F435-D5E1BEFFE0C9}"/>
              </a:ext>
            </a:extLst>
          </p:cNvPr>
          <p:cNvSpPr>
            <a:spLocks noGrp="1"/>
          </p:cNvSpPr>
          <p:nvPr>
            <p:ph type="title"/>
          </p:nvPr>
        </p:nvSpPr>
        <p:spPr/>
        <p:txBody>
          <a:bodyPr/>
          <a:lstStyle/>
          <a:p>
            <a:r>
              <a:rPr lang="zh-TW" altLang="en-US" dirty="0"/>
              <a:t>空氣品質關係圖</a:t>
            </a:r>
            <a:r>
              <a:rPr lang="en-US" altLang="zh-TW" dirty="0"/>
              <a:t>-</a:t>
            </a:r>
            <a:r>
              <a:rPr lang="zh-TW" altLang="en-US" dirty="0"/>
              <a:t>林園</a:t>
            </a:r>
          </a:p>
        </p:txBody>
      </p:sp>
      <p:pic>
        <p:nvPicPr>
          <p:cNvPr id="7" name="內容版面配置區 6">
            <a:extLst>
              <a:ext uri="{FF2B5EF4-FFF2-40B4-BE49-F238E27FC236}">
                <a16:creationId xmlns:a16="http://schemas.microsoft.com/office/drawing/2014/main" id="{B4103DE6-1346-043E-0E8D-DC5EF7CB4F04}"/>
              </a:ext>
            </a:extLst>
          </p:cNvPr>
          <p:cNvPicPr>
            <a:picLocks noGrp="1" noChangeAspect="1"/>
          </p:cNvPicPr>
          <p:nvPr>
            <p:ph sz="half" idx="1"/>
          </p:nvPr>
        </p:nvPicPr>
        <p:blipFill>
          <a:blip r:embed="rId2"/>
          <a:stretch>
            <a:fillRect/>
          </a:stretch>
        </p:blipFill>
        <p:spPr>
          <a:xfrm>
            <a:off x="1416793" y="2193925"/>
            <a:ext cx="4060926" cy="3978275"/>
          </a:xfrm>
        </p:spPr>
      </p:pic>
      <p:pic>
        <p:nvPicPr>
          <p:cNvPr id="9" name="內容版面配置區 8">
            <a:extLst>
              <a:ext uri="{FF2B5EF4-FFF2-40B4-BE49-F238E27FC236}">
                <a16:creationId xmlns:a16="http://schemas.microsoft.com/office/drawing/2014/main" id="{7E8CD408-FAA9-6F42-12C2-D950BD25D611}"/>
              </a:ext>
            </a:extLst>
          </p:cNvPr>
          <p:cNvPicPr>
            <a:picLocks noGrp="1" noChangeAspect="1"/>
          </p:cNvPicPr>
          <p:nvPr>
            <p:ph sz="half" idx="2"/>
          </p:nvPr>
        </p:nvPicPr>
        <p:blipFill>
          <a:blip r:embed="rId3"/>
          <a:stretch>
            <a:fillRect/>
          </a:stretch>
        </p:blipFill>
        <p:spPr>
          <a:xfrm>
            <a:off x="6646863" y="2193925"/>
            <a:ext cx="4189412" cy="3978275"/>
          </a:xfrm>
        </p:spPr>
      </p:pic>
      <p:sp>
        <p:nvSpPr>
          <p:cNvPr id="5" name="投影片編號版面配置區 4">
            <a:extLst>
              <a:ext uri="{FF2B5EF4-FFF2-40B4-BE49-F238E27FC236}">
                <a16:creationId xmlns:a16="http://schemas.microsoft.com/office/drawing/2014/main" id="{73E898C9-363D-76B0-15EF-680D7528F8D6}"/>
              </a:ext>
            </a:extLst>
          </p:cNvPr>
          <p:cNvSpPr>
            <a:spLocks noGrp="1"/>
          </p:cNvSpPr>
          <p:nvPr>
            <p:ph type="sldNum" sz="quarter" idx="12"/>
          </p:nvPr>
        </p:nvSpPr>
        <p:spPr/>
        <p:txBody>
          <a:bodyPr/>
          <a:lstStyle/>
          <a:p>
            <a:fld id="{4FAB73BC-B049-4115-A692-8D63A059BFB8}" type="slidenum">
              <a:rPr lang="en-US" smtClean="0"/>
              <a:t>35</a:t>
            </a:fld>
            <a:endParaRPr lang="en-US" dirty="0"/>
          </a:p>
        </p:txBody>
      </p:sp>
      <p:sp>
        <p:nvSpPr>
          <p:cNvPr id="10" name="文字方塊 9">
            <a:extLst>
              <a:ext uri="{FF2B5EF4-FFF2-40B4-BE49-F238E27FC236}">
                <a16:creationId xmlns:a16="http://schemas.microsoft.com/office/drawing/2014/main" id="{37FE5172-5F4C-689A-E0BD-55C2EE63DE2B}"/>
              </a:ext>
            </a:extLst>
          </p:cNvPr>
          <p:cNvSpPr txBox="1"/>
          <p:nvPr/>
        </p:nvSpPr>
        <p:spPr>
          <a:xfrm>
            <a:off x="1489435" y="6172200"/>
            <a:ext cx="3591612"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0.0405394490482911</a:t>
            </a:r>
            <a:endParaRPr lang="zh-TW" altLang="en-US" dirty="0"/>
          </a:p>
        </p:txBody>
      </p:sp>
      <p:sp>
        <p:nvSpPr>
          <p:cNvPr id="11" name="文字方塊 10">
            <a:extLst>
              <a:ext uri="{FF2B5EF4-FFF2-40B4-BE49-F238E27FC236}">
                <a16:creationId xmlns:a16="http://schemas.microsoft.com/office/drawing/2014/main" id="{442E1EA7-A498-0FEA-63C7-315DEC2CEDAD}"/>
              </a:ext>
            </a:extLst>
          </p:cNvPr>
          <p:cNvSpPr txBox="1"/>
          <p:nvPr/>
        </p:nvSpPr>
        <p:spPr>
          <a:xfrm>
            <a:off x="6825006" y="6272784"/>
            <a:ext cx="3864990"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0.048999970171501706</a:t>
            </a:r>
            <a:endParaRPr lang="zh-TW" altLang="en-US" dirty="0"/>
          </a:p>
        </p:txBody>
      </p:sp>
    </p:spTree>
    <p:extLst>
      <p:ext uri="{BB962C8B-B14F-4D97-AF65-F5344CB8AC3E}">
        <p14:creationId xmlns:p14="http://schemas.microsoft.com/office/powerpoint/2010/main" val="2195637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743156-996B-AE9E-9882-1F420542613D}"/>
              </a:ext>
            </a:extLst>
          </p:cNvPr>
          <p:cNvSpPr>
            <a:spLocks noGrp="1"/>
          </p:cNvSpPr>
          <p:nvPr>
            <p:ph type="title"/>
          </p:nvPr>
        </p:nvSpPr>
        <p:spPr/>
        <p:txBody>
          <a:bodyPr/>
          <a:lstStyle/>
          <a:p>
            <a:r>
              <a:rPr lang="zh-TW" altLang="en-US" dirty="0"/>
              <a:t>空氣品質關係圖</a:t>
            </a:r>
            <a:r>
              <a:rPr lang="en-US" altLang="zh-TW" dirty="0"/>
              <a:t>-</a:t>
            </a:r>
            <a:r>
              <a:rPr lang="zh-TW" altLang="en-US" dirty="0"/>
              <a:t>林園</a:t>
            </a:r>
          </a:p>
        </p:txBody>
      </p:sp>
      <p:pic>
        <p:nvPicPr>
          <p:cNvPr id="7" name="內容版面配置區 6">
            <a:extLst>
              <a:ext uri="{FF2B5EF4-FFF2-40B4-BE49-F238E27FC236}">
                <a16:creationId xmlns:a16="http://schemas.microsoft.com/office/drawing/2014/main" id="{D10D8D86-C2CE-FDB5-64A7-598668E39841}"/>
              </a:ext>
            </a:extLst>
          </p:cNvPr>
          <p:cNvPicPr>
            <a:picLocks noGrp="1" noChangeAspect="1"/>
          </p:cNvPicPr>
          <p:nvPr>
            <p:ph sz="half" idx="1"/>
          </p:nvPr>
        </p:nvPicPr>
        <p:blipFill>
          <a:blip r:embed="rId2"/>
          <a:stretch>
            <a:fillRect/>
          </a:stretch>
        </p:blipFill>
        <p:spPr>
          <a:xfrm>
            <a:off x="1416621" y="2193925"/>
            <a:ext cx="4061271" cy="3978275"/>
          </a:xfrm>
        </p:spPr>
      </p:pic>
      <p:pic>
        <p:nvPicPr>
          <p:cNvPr id="9" name="內容版面配置區 8">
            <a:extLst>
              <a:ext uri="{FF2B5EF4-FFF2-40B4-BE49-F238E27FC236}">
                <a16:creationId xmlns:a16="http://schemas.microsoft.com/office/drawing/2014/main" id="{06F79F1A-719D-DBF9-5258-A3432CA64E0C}"/>
              </a:ext>
            </a:extLst>
          </p:cNvPr>
          <p:cNvPicPr>
            <a:picLocks noGrp="1" noChangeAspect="1"/>
          </p:cNvPicPr>
          <p:nvPr>
            <p:ph sz="half" idx="2"/>
          </p:nvPr>
        </p:nvPicPr>
        <p:blipFill>
          <a:blip r:embed="rId3"/>
          <a:stretch>
            <a:fillRect/>
          </a:stretch>
        </p:blipFill>
        <p:spPr>
          <a:xfrm>
            <a:off x="6674644" y="2193925"/>
            <a:ext cx="4133849" cy="3978275"/>
          </a:xfrm>
        </p:spPr>
      </p:pic>
      <p:sp>
        <p:nvSpPr>
          <p:cNvPr id="5" name="投影片編號版面配置區 4">
            <a:extLst>
              <a:ext uri="{FF2B5EF4-FFF2-40B4-BE49-F238E27FC236}">
                <a16:creationId xmlns:a16="http://schemas.microsoft.com/office/drawing/2014/main" id="{A7BF0523-33C2-86F2-F354-57FB18056806}"/>
              </a:ext>
            </a:extLst>
          </p:cNvPr>
          <p:cNvSpPr>
            <a:spLocks noGrp="1"/>
          </p:cNvSpPr>
          <p:nvPr>
            <p:ph type="sldNum" sz="quarter" idx="12"/>
          </p:nvPr>
        </p:nvSpPr>
        <p:spPr/>
        <p:txBody>
          <a:bodyPr/>
          <a:lstStyle/>
          <a:p>
            <a:fld id="{4FAB73BC-B049-4115-A692-8D63A059BFB8}" type="slidenum">
              <a:rPr lang="en-US" smtClean="0"/>
              <a:t>36</a:t>
            </a:fld>
            <a:endParaRPr lang="en-US" dirty="0"/>
          </a:p>
        </p:txBody>
      </p:sp>
      <p:sp>
        <p:nvSpPr>
          <p:cNvPr id="10" name="文字方塊 9">
            <a:extLst>
              <a:ext uri="{FF2B5EF4-FFF2-40B4-BE49-F238E27FC236}">
                <a16:creationId xmlns:a16="http://schemas.microsoft.com/office/drawing/2014/main" id="{D147BB09-F298-DAFF-0986-E6CE3D78D520}"/>
              </a:ext>
            </a:extLst>
          </p:cNvPr>
          <p:cNvSpPr txBox="1"/>
          <p:nvPr/>
        </p:nvSpPr>
        <p:spPr>
          <a:xfrm>
            <a:off x="1659118" y="6172200"/>
            <a:ext cx="4061271"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0.45346317317206475</a:t>
            </a:r>
            <a:endParaRPr lang="zh-TW" altLang="en-US" dirty="0"/>
          </a:p>
        </p:txBody>
      </p:sp>
      <p:sp>
        <p:nvSpPr>
          <p:cNvPr id="11" name="文字方塊 10">
            <a:extLst>
              <a:ext uri="{FF2B5EF4-FFF2-40B4-BE49-F238E27FC236}">
                <a16:creationId xmlns:a16="http://schemas.microsoft.com/office/drawing/2014/main" id="{15ECC2F6-70AB-9828-9B06-32CC76EB628C}"/>
              </a:ext>
            </a:extLst>
          </p:cNvPr>
          <p:cNvSpPr txBox="1"/>
          <p:nvPr/>
        </p:nvSpPr>
        <p:spPr>
          <a:xfrm>
            <a:off x="7041823" y="6272149"/>
            <a:ext cx="3766670"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0.36913533752826855</a:t>
            </a:r>
            <a:endParaRPr lang="zh-TW" altLang="en-US" dirty="0"/>
          </a:p>
        </p:txBody>
      </p:sp>
    </p:spTree>
    <p:extLst>
      <p:ext uri="{BB962C8B-B14F-4D97-AF65-F5344CB8AC3E}">
        <p14:creationId xmlns:p14="http://schemas.microsoft.com/office/powerpoint/2010/main" val="247408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7B4938-DC09-E753-9029-5199FFE2BE4A}"/>
              </a:ext>
            </a:extLst>
          </p:cNvPr>
          <p:cNvSpPr>
            <a:spLocks noGrp="1"/>
          </p:cNvSpPr>
          <p:nvPr>
            <p:ph type="title"/>
          </p:nvPr>
        </p:nvSpPr>
        <p:spPr/>
        <p:txBody>
          <a:bodyPr/>
          <a:lstStyle/>
          <a:p>
            <a:r>
              <a:rPr lang="zh-TW" altLang="en-US" dirty="0"/>
              <a:t>空氣品質關係圖</a:t>
            </a:r>
            <a:r>
              <a:rPr lang="en-US" altLang="zh-TW" dirty="0"/>
              <a:t>-</a:t>
            </a:r>
            <a:r>
              <a:rPr lang="zh-TW" altLang="en-US" dirty="0"/>
              <a:t>林園</a:t>
            </a:r>
          </a:p>
        </p:txBody>
      </p:sp>
      <p:pic>
        <p:nvPicPr>
          <p:cNvPr id="7" name="內容版面配置區 6">
            <a:extLst>
              <a:ext uri="{FF2B5EF4-FFF2-40B4-BE49-F238E27FC236}">
                <a16:creationId xmlns:a16="http://schemas.microsoft.com/office/drawing/2014/main" id="{626F2AB1-CD01-5617-6594-9F4728D1E34E}"/>
              </a:ext>
            </a:extLst>
          </p:cNvPr>
          <p:cNvPicPr>
            <a:picLocks noGrp="1" noChangeAspect="1"/>
          </p:cNvPicPr>
          <p:nvPr>
            <p:ph sz="half" idx="1"/>
          </p:nvPr>
        </p:nvPicPr>
        <p:blipFill>
          <a:blip r:embed="rId2"/>
          <a:stretch>
            <a:fillRect/>
          </a:stretch>
        </p:blipFill>
        <p:spPr>
          <a:xfrm>
            <a:off x="1394043" y="2193925"/>
            <a:ext cx="4106426" cy="3978275"/>
          </a:xfrm>
        </p:spPr>
      </p:pic>
      <p:pic>
        <p:nvPicPr>
          <p:cNvPr id="9" name="內容版面配置區 8">
            <a:extLst>
              <a:ext uri="{FF2B5EF4-FFF2-40B4-BE49-F238E27FC236}">
                <a16:creationId xmlns:a16="http://schemas.microsoft.com/office/drawing/2014/main" id="{D811F24D-0A55-550C-A970-94BCB050FB65}"/>
              </a:ext>
            </a:extLst>
          </p:cNvPr>
          <p:cNvPicPr>
            <a:picLocks noGrp="1" noChangeAspect="1"/>
          </p:cNvPicPr>
          <p:nvPr>
            <p:ph sz="half" idx="2"/>
          </p:nvPr>
        </p:nvPicPr>
        <p:blipFill>
          <a:blip r:embed="rId3"/>
          <a:stretch>
            <a:fillRect/>
          </a:stretch>
        </p:blipFill>
        <p:spPr>
          <a:xfrm>
            <a:off x="6677106" y="2193925"/>
            <a:ext cx="4128925" cy="3978275"/>
          </a:xfrm>
        </p:spPr>
      </p:pic>
      <p:sp>
        <p:nvSpPr>
          <p:cNvPr id="5" name="投影片編號版面配置區 4">
            <a:extLst>
              <a:ext uri="{FF2B5EF4-FFF2-40B4-BE49-F238E27FC236}">
                <a16:creationId xmlns:a16="http://schemas.microsoft.com/office/drawing/2014/main" id="{47FA95F5-D90A-842C-BFD5-4256067ECFC8}"/>
              </a:ext>
            </a:extLst>
          </p:cNvPr>
          <p:cNvSpPr>
            <a:spLocks noGrp="1"/>
          </p:cNvSpPr>
          <p:nvPr>
            <p:ph type="sldNum" sz="quarter" idx="12"/>
          </p:nvPr>
        </p:nvSpPr>
        <p:spPr/>
        <p:txBody>
          <a:bodyPr/>
          <a:lstStyle/>
          <a:p>
            <a:fld id="{4FAB73BC-B049-4115-A692-8D63A059BFB8}" type="slidenum">
              <a:rPr lang="en-US" smtClean="0"/>
              <a:t>37</a:t>
            </a:fld>
            <a:endParaRPr lang="en-US" dirty="0"/>
          </a:p>
        </p:txBody>
      </p:sp>
      <p:sp>
        <p:nvSpPr>
          <p:cNvPr id="10" name="文字方塊 9">
            <a:extLst>
              <a:ext uri="{FF2B5EF4-FFF2-40B4-BE49-F238E27FC236}">
                <a16:creationId xmlns:a16="http://schemas.microsoft.com/office/drawing/2014/main" id="{EEE4E3F2-6435-E0F3-FAE6-CD884409A601}"/>
              </a:ext>
            </a:extLst>
          </p:cNvPr>
          <p:cNvSpPr txBox="1"/>
          <p:nvPr/>
        </p:nvSpPr>
        <p:spPr>
          <a:xfrm>
            <a:off x="1564849" y="6172200"/>
            <a:ext cx="3742442"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0.14299729534961214</a:t>
            </a:r>
            <a:endParaRPr lang="zh-TW" altLang="en-US" dirty="0"/>
          </a:p>
        </p:txBody>
      </p:sp>
      <p:sp>
        <p:nvSpPr>
          <p:cNvPr id="11" name="文字方塊 10">
            <a:extLst>
              <a:ext uri="{FF2B5EF4-FFF2-40B4-BE49-F238E27FC236}">
                <a16:creationId xmlns:a16="http://schemas.microsoft.com/office/drawing/2014/main" id="{06F51906-C103-E3E5-5477-800E84211D74}"/>
              </a:ext>
            </a:extLst>
          </p:cNvPr>
          <p:cNvSpPr txBox="1"/>
          <p:nvPr/>
        </p:nvSpPr>
        <p:spPr>
          <a:xfrm>
            <a:off x="6928701" y="6072251"/>
            <a:ext cx="3869256"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0.152120286126616</a:t>
            </a:r>
            <a:endParaRPr lang="zh-TW" altLang="en-US" dirty="0"/>
          </a:p>
        </p:txBody>
      </p:sp>
    </p:spTree>
    <p:extLst>
      <p:ext uri="{BB962C8B-B14F-4D97-AF65-F5344CB8AC3E}">
        <p14:creationId xmlns:p14="http://schemas.microsoft.com/office/powerpoint/2010/main" val="2709665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94E9A5-CB4B-EC78-FC6F-C7554CD6AC37}"/>
              </a:ext>
            </a:extLst>
          </p:cNvPr>
          <p:cNvSpPr>
            <a:spLocks noGrp="1"/>
          </p:cNvSpPr>
          <p:nvPr>
            <p:ph type="title"/>
          </p:nvPr>
        </p:nvSpPr>
        <p:spPr/>
        <p:txBody>
          <a:bodyPr/>
          <a:lstStyle/>
          <a:p>
            <a:r>
              <a:rPr lang="zh-TW" altLang="en-US" dirty="0"/>
              <a:t>空氣品質關係圖</a:t>
            </a:r>
            <a:r>
              <a:rPr lang="en-US" altLang="zh-TW" dirty="0"/>
              <a:t>-</a:t>
            </a:r>
            <a:r>
              <a:rPr lang="zh-TW" altLang="en-US" dirty="0"/>
              <a:t>仁武</a:t>
            </a:r>
            <a:r>
              <a:rPr lang="en-US" altLang="zh-TW" dirty="0"/>
              <a:t>(</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12E3411A-392D-A22D-9AB9-57551B996440}"/>
              </a:ext>
            </a:extLst>
          </p:cNvPr>
          <p:cNvSpPr>
            <a:spLocks noGrp="1"/>
          </p:cNvSpPr>
          <p:nvPr>
            <p:ph idx="1"/>
          </p:nvPr>
        </p:nvSpPr>
        <p:spPr/>
        <p:txBody>
          <a:bodyPr/>
          <a:lstStyle/>
          <a:p>
            <a:r>
              <a:rPr lang="zh-TW" altLang="en-US" sz="2000" dirty="0"/>
              <a:t>黑色的線是趨勢線</a:t>
            </a:r>
            <a:endParaRPr lang="en-US" altLang="zh-TW" sz="2000" dirty="0"/>
          </a:p>
          <a:p>
            <a:r>
              <a:rPr lang="en-US" altLang="zh-TW" sz="2000" dirty="0"/>
              <a:t>Y</a:t>
            </a:r>
            <a:r>
              <a:rPr lang="zh-TW" altLang="en-US" sz="2000" dirty="0"/>
              <a:t>軸</a:t>
            </a:r>
            <a:r>
              <a:rPr lang="en-US" altLang="zh-TW" sz="2000" dirty="0"/>
              <a:t>:</a:t>
            </a:r>
            <a:r>
              <a:rPr lang="en-US" altLang="zh-TW" sz="2000" dirty="0" err="1"/>
              <a:t>aqi</a:t>
            </a:r>
            <a:endParaRPr lang="en-US" altLang="zh-TW" sz="2000" dirty="0"/>
          </a:p>
          <a:p>
            <a:r>
              <a:rPr lang="en-US" altLang="zh-TW" dirty="0"/>
              <a:t>X</a:t>
            </a:r>
            <a:r>
              <a:rPr lang="zh-TW" altLang="en-US" sz="2000" dirty="0"/>
              <a:t>軸</a:t>
            </a:r>
            <a:r>
              <a:rPr lang="en-US" altLang="zh-TW" sz="2000" dirty="0"/>
              <a:t>:so2</a:t>
            </a:r>
            <a:r>
              <a:rPr lang="zh-TW" altLang="en-US" sz="2000" dirty="0"/>
              <a:t>、</a:t>
            </a:r>
            <a:r>
              <a:rPr lang="en-US" altLang="zh-TW" sz="2000" dirty="0"/>
              <a:t> </a:t>
            </a:r>
            <a:r>
              <a:rPr lang="en-US" altLang="zh-TW" sz="2000" dirty="0" err="1"/>
              <a:t>nox</a:t>
            </a:r>
            <a:r>
              <a:rPr lang="zh-TW" altLang="en-US" sz="2000" dirty="0"/>
              <a:t>、</a:t>
            </a:r>
            <a:r>
              <a:rPr lang="en-US" altLang="zh-TW" sz="2000" dirty="0"/>
              <a:t> pm2.5</a:t>
            </a:r>
            <a:r>
              <a:rPr lang="zh-TW" altLang="en-US" sz="2000" dirty="0"/>
              <a:t>、</a:t>
            </a:r>
            <a:r>
              <a:rPr lang="en-US" altLang="zh-TW" sz="2000" dirty="0"/>
              <a:t> pm10</a:t>
            </a:r>
            <a:r>
              <a:rPr lang="zh-TW" altLang="en-US" sz="2000" dirty="0"/>
              <a:t>、</a:t>
            </a:r>
            <a:r>
              <a:rPr lang="en-US" altLang="zh-TW" sz="2000" dirty="0"/>
              <a:t> co</a:t>
            </a:r>
            <a:r>
              <a:rPr lang="zh-TW" altLang="en-US" sz="2000" dirty="0"/>
              <a:t>、</a:t>
            </a:r>
            <a:r>
              <a:rPr lang="en-US" altLang="zh-TW" sz="2000" dirty="0"/>
              <a:t> o3</a:t>
            </a:r>
          </a:p>
          <a:p>
            <a:r>
              <a:rPr lang="zh-TW" altLang="en-US" sz="2000" dirty="0"/>
              <a:t>資料數是</a:t>
            </a:r>
            <a:r>
              <a:rPr lang="en-US" altLang="zh-TW" dirty="0"/>
              <a:t>1841</a:t>
            </a:r>
            <a:r>
              <a:rPr lang="zh-TW" altLang="en-US" sz="2000" dirty="0"/>
              <a:t>筆</a:t>
            </a:r>
            <a:endParaRPr lang="en-US" altLang="zh-TW" sz="2000" dirty="0"/>
          </a:p>
          <a:p>
            <a:r>
              <a:rPr lang="zh-TW" altLang="en-US" dirty="0"/>
              <a:t>資料日期</a:t>
            </a:r>
            <a:r>
              <a:rPr lang="en-US" altLang="zh-TW" dirty="0"/>
              <a:t>2023/9/12</a:t>
            </a:r>
            <a:r>
              <a:rPr lang="zh-TW" altLang="en-US" dirty="0"/>
              <a:t>到</a:t>
            </a:r>
            <a:r>
              <a:rPr lang="en-US" altLang="zh-TW" dirty="0"/>
              <a:t>2024/1/6</a:t>
            </a:r>
            <a:endParaRPr lang="en-US" altLang="zh-TW" sz="2000" dirty="0"/>
          </a:p>
          <a:p>
            <a:endParaRPr lang="zh-TW" altLang="en-US" dirty="0"/>
          </a:p>
        </p:txBody>
      </p:sp>
      <p:sp>
        <p:nvSpPr>
          <p:cNvPr id="4" name="投影片編號版面配置區 3">
            <a:extLst>
              <a:ext uri="{FF2B5EF4-FFF2-40B4-BE49-F238E27FC236}">
                <a16:creationId xmlns:a16="http://schemas.microsoft.com/office/drawing/2014/main" id="{8A22B8C3-0FEA-DD5E-66F5-461F814E109D}"/>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04880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23A9B4-64E2-BCBC-B519-C6221832533A}"/>
              </a:ext>
            </a:extLst>
          </p:cNvPr>
          <p:cNvSpPr>
            <a:spLocks noGrp="1"/>
          </p:cNvSpPr>
          <p:nvPr>
            <p:ph type="title"/>
          </p:nvPr>
        </p:nvSpPr>
        <p:spPr/>
        <p:txBody>
          <a:bodyPr/>
          <a:lstStyle/>
          <a:p>
            <a:r>
              <a:rPr lang="zh-TW" altLang="en-US" dirty="0"/>
              <a:t>空氣品質關係圖</a:t>
            </a:r>
            <a:r>
              <a:rPr lang="en-US" altLang="zh-TW" dirty="0"/>
              <a:t>-</a:t>
            </a:r>
            <a:r>
              <a:rPr lang="zh-TW" altLang="en-US" dirty="0"/>
              <a:t>仁武</a:t>
            </a:r>
          </a:p>
        </p:txBody>
      </p:sp>
      <p:pic>
        <p:nvPicPr>
          <p:cNvPr id="7" name="內容版面配置區 6">
            <a:extLst>
              <a:ext uri="{FF2B5EF4-FFF2-40B4-BE49-F238E27FC236}">
                <a16:creationId xmlns:a16="http://schemas.microsoft.com/office/drawing/2014/main" id="{E5215AE1-2E81-241E-00A3-85338EBAF26A}"/>
              </a:ext>
            </a:extLst>
          </p:cNvPr>
          <p:cNvPicPr>
            <a:picLocks noGrp="1" noChangeAspect="1"/>
          </p:cNvPicPr>
          <p:nvPr>
            <p:ph sz="half" idx="1"/>
          </p:nvPr>
        </p:nvPicPr>
        <p:blipFill>
          <a:blip r:embed="rId2"/>
          <a:stretch>
            <a:fillRect/>
          </a:stretch>
        </p:blipFill>
        <p:spPr>
          <a:xfrm>
            <a:off x="1348702" y="2193925"/>
            <a:ext cx="4197108" cy="3978275"/>
          </a:xfrm>
        </p:spPr>
      </p:pic>
      <p:pic>
        <p:nvPicPr>
          <p:cNvPr id="9" name="內容版面配置區 8">
            <a:extLst>
              <a:ext uri="{FF2B5EF4-FFF2-40B4-BE49-F238E27FC236}">
                <a16:creationId xmlns:a16="http://schemas.microsoft.com/office/drawing/2014/main" id="{9123AB39-CDEB-06F2-34B1-7B49FC7FFEF6}"/>
              </a:ext>
            </a:extLst>
          </p:cNvPr>
          <p:cNvPicPr>
            <a:picLocks noGrp="1" noChangeAspect="1"/>
          </p:cNvPicPr>
          <p:nvPr>
            <p:ph sz="half" idx="2"/>
          </p:nvPr>
        </p:nvPicPr>
        <p:blipFill>
          <a:blip r:embed="rId3"/>
          <a:stretch>
            <a:fillRect/>
          </a:stretch>
        </p:blipFill>
        <p:spPr>
          <a:xfrm>
            <a:off x="6688176" y="2193925"/>
            <a:ext cx="4106786" cy="3978275"/>
          </a:xfrm>
        </p:spPr>
      </p:pic>
      <p:sp>
        <p:nvSpPr>
          <p:cNvPr id="5" name="投影片編號版面配置區 4">
            <a:extLst>
              <a:ext uri="{FF2B5EF4-FFF2-40B4-BE49-F238E27FC236}">
                <a16:creationId xmlns:a16="http://schemas.microsoft.com/office/drawing/2014/main" id="{0B16DEA8-89BE-A6CC-E4D8-E9FCE3533504}"/>
              </a:ext>
            </a:extLst>
          </p:cNvPr>
          <p:cNvSpPr>
            <a:spLocks noGrp="1"/>
          </p:cNvSpPr>
          <p:nvPr>
            <p:ph type="sldNum" sz="quarter" idx="12"/>
          </p:nvPr>
        </p:nvSpPr>
        <p:spPr/>
        <p:txBody>
          <a:bodyPr/>
          <a:lstStyle/>
          <a:p>
            <a:fld id="{4FAB73BC-B049-4115-A692-8D63A059BFB8}" type="slidenum">
              <a:rPr lang="en-US" smtClean="0"/>
              <a:t>39</a:t>
            </a:fld>
            <a:endParaRPr lang="en-US" dirty="0"/>
          </a:p>
        </p:txBody>
      </p:sp>
      <p:sp>
        <p:nvSpPr>
          <p:cNvPr id="10" name="文字方塊 9">
            <a:extLst>
              <a:ext uri="{FF2B5EF4-FFF2-40B4-BE49-F238E27FC236}">
                <a16:creationId xmlns:a16="http://schemas.microsoft.com/office/drawing/2014/main" id="{EC194DE1-D1F6-5577-EE63-F540F46E3D72}"/>
              </a:ext>
            </a:extLst>
          </p:cNvPr>
          <p:cNvSpPr txBox="1"/>
          <p:nvPr/>
        </p:nvSpPr>
        <p:spPr>
          <a:xfrm>
            <a:off x="1706252" y="6172200"/>
            <a:ext cx="3797573"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0.03983473980184549</a:t>
            </a:r>
            <a:endParaRPr lang="zh-TW" altLang="en-US" dirty="0"/>
          </a:p>
        </p:txBody>
      </p:sp>
      <p:sp>
        <p:nvSpPr>
          <p:cNvPr id="11" name="文字方塊 10">
            <a:extLst>
              <a:ext uri="{FF2B5EF4-FFF2-40B4-BE49-F238E27FC236}">
                <a16:creationId xmlns:a16="http://schemas.microsoft.com/office/drawing/2014/main" id="{C51725D5-C8BE-D045-9785-C7673D2293DB}"/>
              </a:ext>
            </a:extLst>
          </p:cNvPr>
          <p:cNvSpPr txBox="1"/>
          <p:nvPr/>
        </p:nvSpPr>
        <p:spPr>
          <a:xfrm>
            <a:off x="7060676" y="6172200"/>
            <a:ext cx="3782622"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0.10924058527688352</a:t>
            </a:r>
            <a:endParaRPr lang="zh-TW" altLang="en-US" dirty="0"/>
          </a:p>
        </p:txBody>
      </p:sp>
    </p:spTree>
    <p:extLst>
      <p:ext uri="{BB962C8B-B14F-4D97-AF65-F5344CB8AC3E}">
        <p14:creationId xmlns:p14="http://schemas.microsoft.com/office/powerpoint/2010/main" val="3622891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7B3C7D-7EDE-251D-8BF6-BF35939842D2}"/>
              </a:ext>
            </a:extLst>
          </p:cNvPr>
          <p:cNvSpPr>
            <a:spLocks noGrp="1"/>
          </p:cNvSpPr>
          <p:nvPr>
            <p:ph type="title"/>
          </p:nvPr>
        </p:nvSpPr>
        <p:spPr/>
        <p:txBody>
          <a:bodyPr/>
          <a:lstStyle/>
          <a:p>
            <a:pPr algn="ctr"/>
            <a:r>
              <a:rPr lang="en-US" altLang="zh-TW" dirty="0"/>
              <a:t>AQI</a:t>
            </a:r>
            <a:endParaRPr lang="zh-TW" altLang="en-US" dirty="0"/>
          </a:p>
        </p:txBody>
      </p:sp>
      <p:sp>
        <p:nvSpPr>
          <p:cNvPr id="3" name="內容版面配置區 2">
            <a:extLst>
              <a:ext uri="{FF2B5EF4-FFF2-40B4-BE49-F238E27FC236}">
                <a16:creationId xmlns:a16="http://schemas.microsoft.com/office/drawing/2014/main" id="{178EB993-700F-CBA0-2774-1B409ADAC87C}"/>
              </a:ext>
            </a:extLst>
          </p:cNvPr>
          <p:cNvSpPr>
            <a:spLocks noGrp="1"/>
          </p:cNvSpPr>
          <p:nvPr>
            <p:ph idx="1"/>
          </p:nvPr>
        </p:nvSpPr>
        <p:spPr/>
        <p:txBody>
          <a:bodyPr/>
          <a:lstStyle/>
          <a:p>
            <a:r>
              <a:rPr lang="zh-TW" altLang="en-US" dirty="0"/>
              <a:t>各測項即時濃度依下列公式計算後，再對應下表得出 </a:t>
            </a:r>
            <a:r>
              <a:rPr lang="en-US" altLang="zh-TW" dirty="0"/>
              <a:t>O3</a:t>
            </a:r>
            <a:r>
              <a:rPr lang="zh-TW" altLang="en-US" dirty="0"/>
              <a:t>、</a:t>
            </a:r>
            <a:r>
              <a:rPr lang="en-US" altLang="zh-TW" dirty="0"/>
              <a:t>PM2.5</a:t>
            </a:r>
            <a:r>
              <a:rPr lang="zh-TW" altLang="en-US" dirty="0"/>
              <a:t>、</a:t>
            </a:r>
            <a:r>
              <a:rPr lang="en-US" altLang="zh-TW" dirty="0"/>
              <a:t>PM10</a:t>
            </a:r>
            <a:r>
              <a:rPr lang="zh-TW" altLang="en-US" dirty="0"/>
              <a:t>、</a:t>
            </a:r>
            <a:r>
              <a:rPr lang="en-US" altLang="zh-TW" dirty="0"/>
              <a:t>CO</a:t>
            </a:r>
            <a:r>
              <a:rPr lang="zh-TW" altLang="en-US" dirty="0"/>
              <a:t>、</a:t>
            </a:r>
            <a:r>
              <a:rPr lang="en-US" altLang="zh-TW" dirty="0"/>
              <a:t>SO2</a:t>
            </a:r>
            <a:r>
              <a:rPr lang="zh-TW" altLang="en-US" dirty="0"/>
              <a:t>、 </a:t>
            </a:r>
            <a:r>
              <a:rPr lang="en-US" altLang="zh-TW" dirty="0"/>
              <a:t>NO2 </a:t>
            </a:r>
            <a:r>
              <a:rPr lang="zh-TW" altLang="en-US" dirty="0"/>
              <a:t>等 </a:t>
            </a:r>
            <a:r>
              <a:rPr lang="en-US" altLang="zh-TW" dirty="0"/>
              <a:t>6 </a:t>
            </a:r>
            <a:r>
              <a:rPr lang="zh-TW" altLang="en-US" dirty="0"/>
              <a:t>個測項之即時副指標值，再取出其中最大值為即時空氣品質指標，該最大值測項即為指標污染物</a:t>
            </a:r>
          </a:p>
          <a:p>
            <a:endParaRPr lang="zh-TW" altLang="en-US" dirty="0"/>
          </a:p>
        </p:txBody>
      </p:sp>
      <p:sp>
        <p:nvSpPr>
          <p:cNvPr id="7" name="投影片編號版面配置區 6">
            <a:extLst>
              <a:ext uri="{FF2B5EF4-FFF2-40B4-BE49-F238E27FC236}">
                <a16:creationId xmlns:a16="http://schemas.microsoft.com/office/drawing/2014/main" id="{4F0AEF54-2D33-F586-07E6-FD4C31668A54}"/>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97832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72FE02-B2D4-70D0-93CD-ADAA0E9586D8}"/>
              </a:ext>
            </a:extLst>
          </p:cNvPr>
          <p:cNvSpPr>
            <a:spLocks noGrp="1"/>
          </p:cNvSpPr>
          <p:nvPr>
            <p:ph type="title"/>
          </p:nvPr>
        </p:nvSpPr>
        <p:spPr/>
        <p:txBody>
          <a:bodyPr/>
          <a:lstStyle/>
          <a:p>
            <a:r>
              <a:rPr lang="zh-TW" altLang="en-US" dirty="0"/>
              <a:t>空氣品質關係圖</a:t>
            </a:r>
            <a:r>
              <a:rPr lang="en-US" altLang="zh-TW" dirty="0"/>
              <a:t>-</a:t>
            </a:r>
            <a:r>
              <a:rPr lang="zh-TW" altLang="en-US" dirty="0"/>
              <a:t>仁武</a:t>
            </a:r>
          </a:p>
        </p:txBody>
      </p:sp>
      <p:pic>
        <p:nvPicPr>
          <p:cNvPr id="7" name="內容版面配置區 6">
            <a:extLst>
              <a:ext uri="{FF2B5EF4-FFF2-40B4-BE49-F238E27FC236}">
                <a16:creationId xmlns:a16="http://schemas.microsoft.com/office/drawing/2014/main" id="{43BECE4F-DF83-DD8A-E301-EE3482B364F0}"/>
              </a:ext>
            </a:extLst>
          </p:cNvPr>
          <p:cNvPicPr>
            <a:picLocks noGrp="1" noChangeAspect="1"/>
          </p:cNvPicPr>
          <p:nvPr>
            <p:ph sz="half" idx="1"/>
          </p:nvPr>
        </p:nvPicPr>
        <p:blipFill>
          <a:blip r:embed="rId2"/>
          <a:stretch>
            <a:fillRect/>
          </a:stretch>
        </p:blipFill>
        <p:spPr>
          <a:xfrm>
            <a:off x="1391630" y="2193925"/>
            <a:ext cx="4111253" cy="3978275"/>
          </a:xfrm>
        </p:spPr>
      </p:pic>
      <p:pic>
        <p:nvPicPr>
          <p:cNvPr id="9" name="內容版面配置區 8">
            <a:extLst>
              <a:ext uri="{FF2B5EF4-FFF2-40B4-BE49-F238E27FC236}">
                <a16:creationId xmlns:a16="http://schemas.microsoft.com/office/drawing/2014/main" id="{071E3A42-1954-324C-17F9-C17B67C1BDA0}"/>
              </a:ext>
            </a:extLst>
          </p:cNvPr>
          <p:cNvPicPr>
            <a:picLocks noGrp="1" noChangeAspect="1"/>
          </p:cNvPicPr>
          <p:nvPr>
            <p:ph sz="half" idx="2"/>
          </p:nvPr>
        </p:nvPicPr>
        <p:blipFill>
          <a:blip r:embed="rId3"/>
          <a:stretch>
            <a:fillRect/>
          </a:stretch>
        </p:blipFill>
        <p:spPr>
          <a:xfrm>
            <a:off x="6730361" y="2193925"/>
            <a:ext cx="4022416" cy="3978275"/>
          </a:xfrm>
        </p:spPr>
      </p:pic>
      <p:sp>
        <p:nvSpPr>
          <p:cNvPr id="5" name="投影片編號版面配置區 4">
            <a:extLst>
              <a:ext uri="{FF2B5EF4-FFF2-40B4-BE49-F238E27FC236}">
                <a16:creationId xmlns:a16="http://schemas.microsoft.com/office/drawing/2014/main" id="{A1853552-87EF-1852-CA49-73706FDCF309}"/>
              </a:ext>
            </a:extLst>
          </p:cNvPr>
          <p:cNvSpPr>
            <a:spLocks noGrp="1"/>
          </p:cNvSpPr>
          <p:nvPr>
            <p:ph type="sldNum" sz="quarter" idx="12"/>
          </p:nvPr>
        </p:nvSpPr>
        <p:spPr/>
        <p:txBody>
          <a:bodyPr/>
          <a:lstStyle/>
          <a:p>
            <a:fld id="{4FAB73BC-B049-4115-A692-8D63A059BFB8}" type="slidenum">
              <a:rPr lang="en-US" smtClean="0"/>
              <a:t>40</a:t>
            </a:fld>
            <a:endParaRPr lang="en-US" dirty="0"/>
          </a:p>
        </p:txBody>
      </p:sp>
      <p:sp>
        <p:nvSpPr>
          <p:cNvPr id="10" name="文字方塊 9">
            <a:extLst>
              <a:ext uri="{FF2B5EF4-FFF2-40B4-BE49-F238E27FC236}">
                <a16:creationId xmlns:a16="http://schemas.microsoft.com/office/drawing/2014/main" id="{4EC46E77-CBCC-A256-06F5-FB9C8E3B9550}"/>
              </a:ext>
            </a:extLst>
          </p:cNvPr>
          <p:cNvSpPr txBox="1"/>
          <p:nvPr/>
        </p:nvSpPr>
        <p:spPr>
          <a:xfrm>
            <a:off x="1687398" y="6172200"/>
            <a:ext cx="3774242"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0.5464735938388144</a:t>
            </a:r>
            <a:endParaRPr lang="zh-TW" altLang="en-US" dirty="0"/>
          </a:p>
        </p:txBody>
      </p:sp>
      <p:sp>
        <p:nvSpPr>
          <p:cNvPr id="11" name="文字方塊 10">
            <a:extLst>
              <a:ext uri="{FF2B5EF4-FFF2-40B4-BE49-F238E27FC236}">
                <a16:creationId xmlns:a16="http://schemas.microsoft.com/office/drawing/2014/main" id="{13EC3940-56F3-3AD7-E467-5F62E7236020}"/>
              </a:ext>
            </a:extLst>
          </p:cNvPr>
          <p:cNvSpPr txBox="1"/>
          <p:nvPr/>
        </p:nvSpPr>
        <p:spPr>
          <a:xfrm>
            <a:off x="7079530" y="6172200"/>
            <a:ext cx="3497344"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0.4373847785203039</a:t>
            </a:r>
            <a:endParaRPr lang="zh-TW" altLang="en-US" dirty="0"/>
          </a:p>
        </p:txBody>
      </p:sp>
    </p:spTree>
    <p:extLst>
      <p:ext uri="{BB962C8B-B14F-4D97-AF65-F5344CB8AC3E}">
        <p14:creationId xmlns:p14="http://schemas.microsoft.com/office/powerpoint/2010/main" val="2424737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943326-24ED-30BA-2132-2EB878CE1227}"/>
              </a:ext>
            </a:extLst>
          </p:cNvPr>
          <p:cNvSpPr>
            <a:spLocks noGrp="1"/>
          </p:cNvSpPr>
          <p:nvPr>
            <p:ph type="title"/>
          </p:nvPr>
        </p:nvSpPr>
        <p:spPr/>
        <p:txBody>
          <a:bodyPr/>
          <a:lstStyle/>
          <a:p>
            <a:r>
              <a:rPr lang="zh-TW" altLang="en-US" dirty="0"/>
              <a:t>空氣品質關係圖</a:t>
            </a:r>
            <a:r>
              <a:rPr lang="en-US" altLang="zh-TW" dirty="0"/>
              <a:t>-</a:t>
            </a:r>
            <a:r>
              <a:rPr lang="zh-TW" altLang="en-US" dirty="0"/>
              <a:t>仁武</a:t>
            </a:r>
          </a:p>
        </p:txBody>
      </p:sp>
      <p:pic>
        <p:nvPicPr>
          <p:cNvPr id="7" name="內容版面配置區 6">
            <a:extLst>
              <a:ext uri="{FF2B5EF4-FFF2-40B4-BE49-F238E27FC236}">
                <a16:creationId xmlns:a16="http://schemas.microsoft.com/office/drawing/2014/main" id="{AC53A6F9-D898-52FE-5AFC-4F07C34428AA}"/>
              </a:ext>
            </a:extLst>
          </p:cNvPr>
          <p:cNvPicPr>
            <a:picLocks noGrp="1" noChangeAspect="1"/>
          </p:cNvPicPr>
          <p:nvPr>
            <p:ph sz="half" idx="1"/>
          </p:nvPr>
        </p:nvPicPr>
        <p:blipFill>
          <a:blip r:embed="rId2"/>
          <a:stretch>
            <a:fillRect/>
          </a:stretch>
        </p:blipFill>
        <p:spPr>
          <a:xfrm>
            <a:off x="819359" y="1860097"/>
            <a:ext cx="4268823" cy="3978275"/>
          </a:xfrm>
        </p:spPr>
      </p:pic>
      <p:pic>
        <p:nvPicPr>
          <p:cNvPr id="9" name="內容版面配置區 8">
            <a:extLst>
              <a:ext uri="{FF2B5EF4-FFF2-40B4-BE49-F238E27FC236}">
                <a16:creationId xmlns:a16="http://schemas.microsoft.com/office/drawing/2014/main" id="{8C09A2C3-26A7-0FC7-EA45-DDF5C183A715}"/>
              </a:ext>
            </a:extLst>
          </p:cNvPr>
          <p:cNvPicPr>
            <a:picLocks noGrp="1" noChangeAspect="1"/>
          </p:cNvPicPr>
          <p:nvPr>
            <p:ph sz="half" idx="2"/>
          </p:nvPr>
        </p:nvPicPr>
        <p:blipFill>
          <a:blip r:embed="rId3"/>
          <a:stretch>
            <a:fillRect/>
          </a:stretch>
        </p:blipFill>
        <p:spPr>
          <a:xfrm>
            <a:off x="6568382" y="1860096"/>
            <a:ext cx="4172201" cy="3978275"/>
          </a:xfrm>
        </p:spPr>
      </p:pic>
      <p:sp>
        <p:nvSpPr>
          <p:cNvPr id="5" name="投影片編號版面配置區 4">
            <a:extLst>
              <a:ext uri="{FF2B5EF4-FFF2-40B4-BE49-F238E27FC236}">
                <a16:creationId xmlns:a16="http://schemas.microsoft.com/office/drawing/2014/main" id="{7930A294-6E5A-364B-B7BC-0588A2751103}"/>
              </a:ext>
            </a:extLst>
          </p:cNvPr>
          <p:cNvSpPr>
            <a:spLocks noGrp="1"/>
          </p:cNvSpPr>
          <p:nvPr>
            <p:ph type="sldNum" sz="quarter" idx="12"/>
          </p:nvPr>
        </p:nvSpPr>
        <p:spPr/>
        <p:txBody>
          <a:bodyPr/>
          <a:lstStyle/>
          <a:p>
            <a:fld id="{4FAB73BC-B049-4115-A692-8D63A059BFB8}" type="slidenum">
              <a:rPr lang="en-US" smtClean="0"/>
              <a:t>41</a:t>
            </a:fld>
            <a:endParaRPr lang="en-US" dirty="0"/>
          </a:p>
        </p:txBody>
      </p:sp>
      <p:sp>
        <p:nvSpPr>
          <p:cNvPr id="10" name="文字方塊 9">
            <a:extLst>
              <a:ext uri="{FF2B5EF4-FFF2-40B4-BE49-F238E27FC236}">
                <a16:creationId xmlns:a16="http://schemas.microsoft.com/office/drawing/2014/main" id="{9CA43E67-9CB3-5D9F-D9F0-755B80C0794C}"/>
              </a:ext>
            </a:extLst>
          </p:cNvPr>
          <p:cNvSpPr txBox="1"/>
          <p:nvPr/>
        </p:nvSpPr>
        <p:spPr>
          <a:xfrm>
            <a:off x="1253765" y="6070862"/>
            <a:ext cx="3959258"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0.22406216904388676</a:t>
            </a:r>
            <a:endParaRPr lang="zh-TW" altLang="en-US" dirty="0"/>
          </a:p>
        </p:txBody>
      </p:sp>
      <p:sp>
        <p:nvSpPr>
          <p:cNvPr id="11" name="文字方塊 10">
            <a:extLst>
              <a:ext uri="{FF2B5EF4-FFF2-40B4-BE49-F238E27FC236}">
                <a16:creationId xmlns:a16="http://schemas.microsoft.com/office/drawing/2014/main" id="{6F804F74-DF10-579E-1F80-09A21E18D1EF}"/>
              </a:ext>
            </a:extLst>
          </p:cNvPr>
          <p:cNvSpPr txBox="1"/>
          <p:nvPr/>
        </p:nvSpPr>
        <p:spPr>
          <a:xfrm>
            <a:off x="6825006" y="5995447"/>
            <a:ext cx="3915577" cy="646331"/>
          </a:xfrm>
          <a:prstGeom prst="rect">
            <a:avLst/>
          </a:prstGeom>
          <a:noFill/>
        </p:spPr>
        <p:txBody>
          <a:bodyPr wrap="square" rtlCol="0">
            <a:spAutoFit/>
          </a:bodyPr>
          <a:lstStyle/>
          <a:p>
            <a:r>
              <a:rPr lang="en-US" altLang="zh-TW" dirty="0"/>
              <a:t>Pearson correlation:</a:t>
            </a:r>
            <a:r>
              <a:rPr lang="zh-TW" altLang="en-US" b="0" i="0" dirty="0">
                <a:solidFill>
                  <a:srgbClr val="212121"/>
                </a:solidFill>
                <a:effectLst/>
                <a:highlight>
                  <a:srgbClr val="FFFFFF"/>
                </a:highlight>
                <a:latin typeface="Courier New" panose="02070309020205020404" pitchFamily="49" charset="0"/>
              </a:rPr>
              <a:t> </a:t>
            </a:r>
            <a:r>
              <a:rPr lang="en-US" altLang="zh-TW" b="0" i="0" dirty="0">
                <a:solidFill>
                  <a:srgbClr val="212121"/>
                </a:solidFill>
                <a:effectLst/>
                <a:highlight>
                  <a:srgbClr val="FFFFFF"/>
                </a:highlight>
                <a:latin typeface="Courier New" panose="02070309020205020404" pitchFamily="49" charset="0"/>
              </a:rPr>
              <a:t>0.04503949032776722</a:t>
            </a:r>
            <a:endParaRPr lang="zh-TW" altLang="en-US" dirty="0"/>
          </a:p>
        </p:txBody>
      </p:sp>
    </p:spTree>
    <p:extLst>
      <p:ext uri="{BB962C8B-B14F-4D97-AF65-F5344CB8AC3E}">
        <p14:creationId xmlns:p14="http://schemas.microsoft.com/office/powerpoint/2010/main" val="416597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610BBC-C665-ABF6-3299-34DABC1EC65E}"/>
              </a:ext>
            </a:extLst>
          </p:cNvPr>
          <p:cNvSpPr>
            <a:spLocks noGrp="1"/>
          </p:cNvSpPr>
          <p:nvPr>
            <p:ph type="title"/>
          </p:nvPr>
        </p:nvSpPr>
        <p:spPr/>
        <p:txBody>
          <a:bodyPr/>
          <a:lstStyle/>
          <a:p>
            <a:r>
              <a:rPr lang="zh-TW" altLang="en-US" dirty="0"/>
              <a:t>空氣品質關係圖</a:t>
            </a:r>
            <a:r>
              <a:rPr lang="en-US" altLang="zh-TW" dirty="0"/>
              <a:t>-</a:t>
            </a:r>
            <a:r>
              <a:rPr lang="zh-TW" altLang="en-US" dirty="0"/>
              <a:t>屏東</a:t>
            </a:r>
            <a:r>
              <a:rPr lang="en-US" altLang="zh-TW" dirty="0"/>
              <a:t>(</a:t>
            </a:r>
            <a:r>
              <a:rPr lang="zh-TW" altLang="en-US" dirty="0"/>
              <a:t>琉球</a:t>
            </a:r>
            <a:r>
              <a:rPr lang="en-US" altLang="zh-TW" dirty="0"/>
              <a:t>) (</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12E27DEF-46AA-9179-A707-C412254DA0BF}"/>
              </a:ext>
            </a:extLst>
          </p:cNvPr>
          <p:cNvSpPr>
            <a:spLocks noGrp="1"/>
          </p:cNvSpPr>
          <p:nvPr>
            <p:ph idx="1"/>
          </p:nvPr>
        </p:nvSpPr>
        <p:spPr/>
        <p:txBody>
          <a:bodyPr/>
          <a:lstStyle/>
          <a:p>
            <a:r>
              <a:rPr lang="zh-TW" altLang="en-US" sz="2000" dirty="0"/>
              <a:t>黑色的線是趨勢線</a:t>
            </a:r>
            <a:endParaRPr lang="en-US" altLang="zh-TW" sz="2000" dirty="0"/>
          </a:p>
          <a:p>
            <a:r>
              <a:rPr lang="en-US" altLang="zh-TW" sz="2000" dirty="0"/>
              <a:t>Y</a:t>
            </a:r>
            <a:r>
              <a:rPr lang="zh-TW" altLang="en-US" sz="2000" dirty="0"/>
              <a:t>軸</a:t>
            </a:r>
            <a:r>
              <a:rPr lang="en-US" altLang="zh-TW" sz="2000" dirty="0"/>
              <a:t>:</a:t>
            </a:r>
            <a:r>
              <a:rPr lang="en-US" altLang="zh-TW" sz="2000" dirty="0" err="1"/>
              <a:t>aqi</a:t>
            </a:r>
            <a:endParaRPr lang="en-US" altLang="zh-TW" sz="2000" dirty="0"/>
          </a:p>
          <a:p>
            <a:r>
              <a:rPr lang="en-US" altLang="zh-TW" dirty="0"/>
              <a:t>X</a:t>
            </a:r>
            <a:r>
              <a:rPr lang="zh-TW" altLang="en-US" sz="2000" dirty="0"/>
              <a:t>軸</a:t>
            </a:r>
            <a:r>
              <a:rPr lang="en-US" altLang="zh-TW" sz="2000" dirty="0"/>
              <a:t>:so2</a:t>
            </a:r>
            <a:r>
              <a:rPr lang="zh-TW" altLang="en-US" sz="2000" dirty="0"/>
              <a:t>、</a:t>
            </a:r>
            <a:r>
              <a:rPr lang="en-US" altLang="zh-TW" sz="2000" dirty="0"/>
              <a:t> </a:t>
            </a:r>
            <a:r>
              <a:rPr lang="en-US" altLang="zh-TW" sz="2000" dirty="0" err="1"/>
              <a:t>nox</a:t>
            </a:r>
            <a:r>
              <a:rPr lang="zh-TW" altLang="en-US" sz="2000" dirty="0"/>
              <a:t>、</a:t>
            </a:r>
            <a:r>
              <a:rPr lang="en-US" altLang="zh-TW" sz="2000" dirty="0"/>
              <a:t> pm2.5</a:t>
            </a:r>
            <a:r>
              <a:rPr lang="zh-TW" altLang="en-US" sz="2000" dirty="0"/>
              <a:t>、</a:t>
            </a:r>
            <a:r>
              <a:rPr lang="en-US" altLang="zh-TW" sz="2000" dirty="0"/>
              <a:t> pm10</a:t>
            </a:r>
            <a:r>
              <a:rPr lang="zh-TW" altLang="en-US" sz="2000" dirty="0"/>
              <a:t>、</a:t>
            </a:r>
            <a:r>
              <a:rPr lang="en-US" altLang="zh-TW" sz="2000" dirty="0"/>
              <a:t> co</a:t>
            </a:r>
            <a:r>
              <a:rPr lang="zh-TW" altLang="en-US" sz="2000" dirty="0"/>
              <a:t>、</a:t>
            </a:r>
            <a:r>
              <a:rPr lang="en-US" altLang="zh-TW" sz="2000" dirty="0"/>
              <a:t> o3</a:t>
            </a:r>
          </a:p>
          <a:p>
            <a:r>
              <a:rPr lang="zh-TW" altLang="en-US" sz="2000" dirty="0"/>
              <a:t>資料數是</a:t>
            </a:r>
            <a:r>
              <a:rPr lang="en-US" altLang="zh-TW" dirty="0"/>
              <a:t>1841</a:t>
            </a:r>
            <a:r>
              <a:rPr lang="zh-TW" altLang="en-US" sz="2000" dirty="0"/>
              <a:t>筆</a:t>
            </a:r>
            <a:endParaRPr lang="en-US" altLang="zh-TW" sz="2000" dirty="0"/>
          </a:p>
          <a:p>
            <a:r>
              <a:rPr lang="zh-TW" altLang="en-US" dirty="0"/>
              <a:t>資料日期</a:t>
            </a:r>
            <a:r>
              <a:rPr lang="en-US" altLang="zh-TW" dirty="0"/>
              <a:t>2023/9/12</a:t>
            </a:r>
            <a:r>
              <a:rPr lang="zh-TW" altLang="en-US" dirty="0"/>
              <a:t>到</a:t>
            </a:r>
            <a:r>
              <a:rPr lang="en-US" altLang="zh-TW" dirty="0"/>
              <a:t>2024/1/6</a:t>
            </a:r>
            <a:endParaRPr lang="en-US" altLang="zh-TW" sz="2000" dirty="0"/>
          </a:p>
          <a:p>
            <a:endParaRPr lang="zh-TW" altLang="en-US" dirty="0"/>
          </a:p>
        </p:txBody>
      </p:sp>
      <p:sp>
        <p:nvSpPr>
          <p:cNvPr id="4" name="投影片編號版面配置區 3">
            <a:extLst>
              <a:ext uri="{FF2B5EF4-FFF2-40B4-BE49-F238E27FC236}">
                <a16:creationId xmlns:a16="http://schemas.microsoft.com/office/drawing/2014/main" id="{734675A5-742A-93EE-8FF5-3EF76B16103F}"/>
              </a:ext>
            </a:extLst>
          </p:cNvPr>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732535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F61C4B-6C0F-B6B3-A0CB-6E6D1963C640}"/>
              </a:ext>
            </a:extLst>
          </p:cNvPr>
          <p:cNvSpPr>
            <a:spLocks noGrp="1"/>
          </p:cNvSpPr>
          <p:nvPr>
            <p:ph type="title"/>
          </p:nvPr>
        </p:nvSpPr>
        <p:spPr/>
        <p:txBody>
          <a:bodyPr/>
          <a:lstStyle/>
          <a:p>
            <a:r>
              <a:rPr lang="zh-TW" altLang="en-US" dirty="0"/>
              <a:t>空氣品質關係圖</a:t>
            </a:r>
            <a:r>
              <a:rPr lang="en-US" altLang="zh-TW" dirty="0"/>
              <a:t>-</a:t>
            </a:r>
            <a:r>
              <a:rPr lang="zh-TW" altLang="en-US" dirty="0"/>
              <a:t>屏東</a:t>
            </a:r>
            <a:r>
              <a:rPr lang="en-US" altLang="zh-TW" dirty="0"/>
              <a:t>(</a:t>
            </a:r>
            <a:r>
              <a:rPr lang="zh-TW" altLang="en-US" dirty="0"/>
              <a:t>琉球</a:t>
            </a:r>
            <a:r>
              <a:rPr lang="en-US" altLang="zh-TW" dirty="0"/>
              <a:t>)</a:t>
            </a:r>
            <a:endParaRPr lang="zh-TW" altLang="en-US" dirty="0"/>
          </a:p>
        </p:txBody>
      </p:sp>
      <p:pic>
        <p:nvPicPr>
          <p:cNvPr id="7" name="內容版面配置區 6">
            <a:extLst>
              <a:ext uri="{FF2B5EF4-FFF2-40B4-BE49-F238E27FC236}">
                <a16:creationId xmlns:a16="http://schemas.microsoft.com/office/drawing/2014/main" id="{CAD3EA34-72A0-4512-277E-0EE23CC9A296}"/>
              </a:ext>
            </a:extLst>
          </p:cNvPr>
          <p:cNvPicPr>
            <a:picLocks noGrp="1" noChangeAspect="1"/>
          </p:cNvPicPr>
          <p:nvPr>
            <p:ph sz="half" idx="1"/>
          </p:nvPr>
        </p:nvPicPr>
        <p:blipFill>
          <a:blip r:embed="rId2"/>
          <a:stretch>
            <a:fillRect/>
          </a:stretch>
        </p:blipFill>
        <p:spPr>
          <a:xfrm>
            <a:off x="1387517" y="2193925"/>
            <a:ext cx="4119479" cy="3978275"/>
          </a:xfrm>
        </p:spPr>
      </p:pic>
      <p:pic>
        <p:nvPicPr>
          <p:cNvPr id="9" name="內容版面配置區 8">
            <a:extLst>
              <a:ext uri="{FF2B5EF4-FFF2-40B4-BE49-F238E27FC236}">
                <a16:creationId xmlns:a16="http://schemas.microsoft.com/office/drawing/2014/main" id="{F8A6BE43-2809-4F23-AFE1-CD762AE634FF}"/>
              </a:ext>
            </a:extLst>
          </p:cNvPr>
          <p:cNvPicPr>
            <a:picLocks noGrp="1" noChangeAspect="1"/>
          </p:cNvPicPr>
          <p:nvPr>
            <p:ph sz="half" idx="2"/>
          </p:nvPr>
        </p:nvPicPr>
        <p:blipFill>
          <a:blip r:embed="rId3"/>
          <a:stretch>
            <a:fillRect/>
          </a:stretch>
        </p:blipFill>
        <p:spPr>
          <a:xfrm>
            <a:off x="6627539" y="2193925"/>
            <a:ext cx="4228059" cy="3978275"/>
          </a:xfrm>
        </p:spPr>
      </p:pic>
      <p:sp>
        <p:nvSpPr>
          <p:cNvPr id="5" name="投影片編號版面配置區 4">
            <a:extLst>
              <a:ext uri="{FF2B5EF4-FFF2-40B4-BE49-F238E27FC236}">
                <a16:creationId xmlns:a16="http://schemas.microsoft.com/office/drawing/2014/main" id="{2A8B48B3-D0DA-6BEF-DC71-33765CA847EE}"/>
              </a:ext>
            </a:extLst>
          </p:cNvPr>
          <p:cNvSpPr>
            <a:spLocks noGrp="1"/>
          </p:cNvSpPr>
          <p:nvPr>
            <p:ph type="sldNum" sz="quarter" idx="12"/>
          </p:nvPr>
        </p:nvSpPr>
        <p:spPr/>
        <p:txBody>
          <a:bodyPr/>
          <a:lstStyle/>
          <a:p>
            <a:fld id="{4FAB73BC-B049-4115-A692-8D63A059BFB8}" type="slidenum">
              <a:rPr lang="en-US" smtClean="0"/>
              <a:t>43</a:t>
            </a:fld>
            <a:endParaRPr lang="en-US" dirty="0"/>
          </a:p>
        </p:txBody>
      </p:sp>
      <p:sp>
        <p:nvSpPr>
          <p:cNvPr id="10" name="文字方塊 9">
            <a:extLst>
              <a:ext uri="{FF2B5EF4-FFF2-40B4-BE49-F238E27FC236}">
                <a16:creationId xmlns:a16="http://schemas.microsoft.com/office/drawing/2014/main" id="{C4AC9A33-235E-2144-A953-7CDBBFCC17F7}"/>
              </a:ext>
            </a:extLst>
          </p:cNvPr>
          <p:cNvSpPr txBox="1"/>
          <p:nvPr/>
        </p:nvSpPr>
        <p:spPr>
          <a:xfrm>
            <a:off x="1781666" y="6272784"/>
            <a:ext cx="3725330"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0.09928173022704578</a:t>
            </a:r>
            <a:endParaRPr lang="zh-TW" altLang="en-US" dirty="0"/>
          </a:p>
        </p:txBody>
      </p:sp>
      <p:sp>
        <p:nvSpPr>
          <p:cNvPr id="11" name="文字方塊 10">
            <a:extLst>
              <a:ext uri="{FF2B5EF4-FFF2-40B4-BE49-F238E27FC236}">
                <a16:creationId xmlns:a16="http://schemas.microsoft.com/office/drawing/2014/main" id="{4C6FC9C9-B5D6-D635-7E45-5761E90FDC04}"/>
              </a:ext>
            </a:extLst>
          </p:cNvPr>
          <p:cNvSpPr txBox="1"/>
          <p:nvPr/>
        </p:nvSpPr>
        <p:spPr>
          <a:xfrm>
            <a:off x="6994689" y="6373368"/>
            <a:ext cx="3725330"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0.10349663312236768</a:t>
            </a:r>
            <a:endParaRPr lang="zh-TW" altLang="en-US" dirty="0"/>
          </a:p>
        </p:txBody>
      </p:sp>
    </p:spTree>
    <p:extLst>
      <p:ext uri="{BB962C8B-B14F-4D97-AF65-F5344CB8AC3E}">
        <p14:creationId xmlns:p14="http://schemas.microsoft.com/office/powerpoint/2010/main" val="2706421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E4706-4923-3C72-6877-C42652202719}"/>
              </a:ext>
            </a:extLst>
          </p:cNvPr>
          <p:cNvSpPr>
            <a:spLocks noGrp="1"/>
          </p:cNvSpPr>
          <p:nvPr>
            <p:ph type="title"/>
          </p:nvPr>
        </p:nvSpPr>
        <p:spPr/>
        <p:txBody>
          <a:bodyPr/>
          <a:lstStyle/>
          <a:p>
            <a:r>
              <a:rPr lang="zh-TW" altLang="en-US" dirty="0"/>
              <a:t>空氣品質關係圖</a:t>
            </a:r>
            <a:r>
              <a:rPr lang="en-US" altLang="zh-TW" dirty="0"/>
              <a:t>-</a:t>
            </a:r>
            <a:r>
              <a:rPr lang="zh-TW" altLang="en-US" dirty="0"/>
              <a:t>屏東</a:t>
            </a:r>
            <a:r>
              <a:rPr lang="en-US" altLang="zh-TW" dirty="0"/>
              <a:t>(</a:t>
            </a:r>
            <a:r>
              <a:rPr lang="zh-TW" altLang="en-US" dirty="0"/>
              <a:t>琉球</a:t>
            </a:r>
            <a:r>
              <a:rPr lang="en-US" altLang="zh-TW" dirty="0"/>
              <a:t>)</a:t>
            </a:r>
            <a:endParaRPr lang="zh-TW" altLang="en-US" dirty="0"/>
          </a:p>
        </p:txBody>
      </p:sp>
      <p:pic>
        <p:nvPicPr>
          <p:cNvPr id="7" name="內容版面配置區 6">
            <a:extLst>
              <a:ext uri="{FF2B5EF4-FFF2-40B4-BE49-F238E27FC236}">
                <a16:creationId xmlns:a16="http://schemas.microsoft.com/office/drawing/2014/main" id="{0A8BB5EA-A78A-C429-B402-5C765886DA2D}"/>
              </a:ext>
            </a:extLst>
          </p:cNvPr>
          <p:cNvPicPr>
            <a:picLocks noGrp="1" noChangeAspect="1"/>
          </p:cNvPicPr>
          <p:nvPr>
            <p:ph sz="half" idx="1"/>
          </p:nvPr>
        </p:nvPicPr>
        <p:blipFill>
          <a:blip r:embed="rId2"/>
          <a:stretch>
            <a:fillRect/>
          </a:stretch>
        </p:blipFill>
        <p:spPr>
          <a:xfrm>
            <a:off x="1312497" y="2193925"/>
            <a:ext cx="4269519" cy="3978275"/>
          </a:xfrm>
        </p:spPr>
      </p:pic>
      <p:pic>
        <p:nvPicPr>
          <p:cNvPr id="9" name="內容版面配置區 8">
            <a:extLst>
              <a:ext uri="{FF2B5EF4-FFF2-40B4-BE49-F238E27FC236}">
                <a16:creationId xmlns:a16="http://schemas.microsoft.com/office/drawing/2014/main" id="{0AB35AB5-6F0F-5879-C6BE-4D85B2659AD9}"/>
              </a:ext>
            </a:extLst>
          </p:cNvPr>
          <p:cNvPicPr>
            <a:picLocks noGrp="1" noChangeAspect="1"/>
          </p:cNvPicPr>
          <p:nvPr>
            <p:ph sz="half" idx="2"/>
          </p:nvPr>
        </p:nvPicPr>
        <p:blipFill>
          <a:blip r:embed="rId3"/>
          <a:stretch>
            <a:fillRect/>
          </a:stretch>
        </p:blipFill>
        <p:spPr>
          <a:xfrm>
            <a:off x="6585381" y="2193925"/>
            <a:ext cx="4312375" cy="3978275"/>
          </a:xfrm>
        </p:spPr>
      </p:pic>
      <p:sp>
        <p:nvSpPr>
          <p:cNvPr id="5" name="投影片編號版面配置區 4">
            <a:extLst>
              <a:ext uri="{FF2B5EF4-FFF2-40B4-BE49-F238E27FC236}">
                <a16:creationId xmlns:a16="http://schemas.microsoft.com/office/drawing/2014/main" id="{E1015F2E-7502-CC60-5A41-DC5096451F1A}"/>
              </a:ext>
            </a:extLst>
          </p:cNvPr>
          <p:cNvSpPr>
            <a:spLocks noGrp="1"/>
          </p:cNvSpPr>
          <p:nvPr>
            <p:ph type="sldNum" sz="quarter" idx="12"/>
          </p:nvPr>
        </p:nvSpPr>
        <p:spPr/>
        <p:txBody>
          <a:bodyPr/>
          <a:lstStyle/>
          <a:p>
            <a:fld id="{4FAB73BC-B049-4115-A692-8D63A059BFB8}" type="slidenum">
              <a:rPr lang="en-US" smtClean="0"/>
              <a:t>44</a:t>
            </a:fld>
            <a:endParaRPr lang="en-US" dirty="0"/>
          </a:p>
        </p:txBody>
      </p:sp>
      <p:sp>
        <p:nvSpPr>
          <p:cNvPr id="10" name="文字方塊 9">
            <a:extLst>
              <a:ext uri="{FF2B5EF4-FFF2-40B4-BE49-F238E27FC236}">
                <a16:creationId xmlns:a16="http://schemas.microsoft.com/office/drawing/2014/main" id="{933832B4-FC1B-5D47-96AF-93FE1941319F}"/>
              </a:ext>
            </a:extLst>
          </p:cNvPr>
          <p:cNvSpPr txBox="1"/>
          <p:nvPr/>
        </p:nvSpPr>
        <p:spPr>
          <a:xfrm>
            <a:off x="1659118" y="6089715"/>
            <a:ext cx="3922898"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0.5918070262944992</a:t>
            </a:r>
            <a:endParaRPr lang="zh-TW" altLang="en-US" dirty="0"/>
          </a:p>
        </p:txBody>
      </p:sp>
      <p:sp>
        <p:nvSpPr>
          <p:cNvPr id="11" name="文字方塊 10">
            <a:extLst>
              <a:ext uri="{FF2B5EF4-FFF2-40B4-BE49-F238E27FC236}">
                <a16:creationId xmlns:a16="http://schemas.microsoft.com/office/drawing/2014/main" id="{2D7509F8-9A14-D52C-F918-43A0A2FF6A42}"/>
              </a:ext>
            </a:extLst>
          </p:cNvPr>
          <p:cNvSpPr txBox="1"/>
          <p:nvPr/>
        </p:nvSpPr>
        <p:spPr>
          <a:xfrm>
            <a:off x="6938128" y="6172200"/>
            <a:ext cx="3742441"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0.45351509242153853</a:t>
            </a:r>
            <a:endParaRPr lang="zh-TW" altLang="en-US" dirty="0"/>
          </a:p>
        </p:txBody>
      </p:sp>
    </p:spTree>
    <p:extLst>
      <p:ext uri="{BB962C8B-B14F-4D97-AF65-F5344CB8AC3E}">
        <p14:creationId xmlns:p14="http://schemas.microsoft.com/office/powerpoint/2010/main" val="4120450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26AFF4-DF69-55BF-506D-D1E06EDABB5E}"/>
              </a:ext>
            </a:extLst>
          </p:cNvPr>
          <p:cNvSpPr>
            <a:spLocks noGrp="1"/>
          </p:cNvSpPr>
          <p:nvPr>
            <p:ph type="title"/>
          </p:nvPr>
        </p:nvSpPr>
        <p:spPr/>
        <p:txBody>
          <a:bodyPr/>
          <a:lstStyle/>
          <a:p>
            <a:r>
              <a:rPr lang="zh-TW" altLang="en-US" dirty="0"/>
              <a:t>空氣品質關係圖</a:t>
            </a:r>
            <a:r>
              <a:rPr lang="en-US" altLang="zh-TW" dirty="0"/>
              <a:t>-</a:t>
            </a:r>
            <a:r>
              <a:rPr lang="zh-TW" altLang="en-US" dirty="0"/>
              <a:t>屏東</a:t>
            </a:r>
            <a:r>
              <a:rPr lang="en-US" altLang="zh-TW" dirty="0"/>
              <a:t>(</a:t>
            </a:r>
            <a:r>
              <a:rPr lang="zh-TW" altLang="en-US" dirty="0"/>
              <a:t>琉球</a:t>
            </a:r>
            <a:r>
              <a:rPr lang="en-US" altLang="zh-TW" dirty="0"/>
              <a:t>)</a:t>
            </a:r>
            <a:endParaRPr lang="zh-TW" altLang="en-US" dirty="0"/>
          </a:p>
        </p:txBody>
      </p:sp>
      <p:pic>
        <p:nvPicPr>
          <p:cNvPr id="7" name="內容版面配置區 6">
            <a:extLst>
              <a:ext uri="{FF2B5EF4-FFF2-40B4-BE49-F238E27FC236}">
                <a16:creationId xmlns:a16="http://schemas.microsoft.com/office/drawing/2014/main" id="{E770C9B9-50C9-A99C-EFF3-200D0E45752D}"/>
              </a:ext>
            </a:extLst>
          </p:cNvPr>
          <p:cNvPicPr>
            <a:picLocks noGrp="1" noChangeAspect="1"/>
          </p:cNvPicPr>
          <p:nvPr>
            <p:ph sz="half" idx="1"/>
          </p:nvPr>
        </p:nvPicPr>
        <p:blipFill>
          <a:blip r:embed="rId2"/>
          <a:stretch>
            <a:fillRect/>
          </a:stretch>
        </p:blipFill>
        <p:spPr>
          <a:xfrm>
            <a:off x="1274224" y="2193925"/>
            <a:ext cx="4346065" cy="3978275"/>
          </a:xfrm>
        </p:spPr>
      </p:pic>
      <p:pic>
        <p:nvPicPr>
          <p:cNvPr id="9" name="內容版面配置區 8">
            <a:extLst>
              <a:ext uri="{FF2B5EF4-FFF2-40B4-BE49-F238E27FC236}">
                <a16:creationId xmlns:a16="http://schemas.microsoft.com/office/drawing/2014/main" id="{850CAC46-5D90-63CD-9800-CD66497BEAF1}"/>
              </a:ext>
            </a:extLst>
          </p:cNvPr>
          <p:cNvPicPr>
            <a:picLocks noGrp="1" noChangeAspect="1"/>
          </p:cNvPicPr>
          <p:nvPr>
            <p:ph sz="half" idx="2"/>
          </p:nvPr>
        </p:nvPicPr>
        <p:blipFill>
          <a:blip r:embed="rId3"/>
          <a:stretch>
            <a:fillRect/>
          </a:stretch>
        </p:blipFill>
        <p:spPr>
          <a:xfrm>
            <a:off x="6621895" y="2193925"/>
            <a:ext cx="4239348" cy="3978275"/>
          </a:xfrm>
        </p:spPr>
      </p:pic>
      <p:sp>
        <p:nvSpPr>
          <p:cNvPr id="5" name="投影片編號版面配置區 4">
            <a:extLst>
              <a:ext uri="{FF2B5EF4-FFF2-40B4-BE49-F238E27FC236}">
                <a16:creationId xmlns:a16="http://schemas.microsoft.com/office/drawing/2014/main" id="{F96F137E-62B8-4113-B8AA-3F57ADD96F2F}"/>
              </a:ext>
            </a:extLst>
          </p:cNvPr>
          <p:cNvSpPr>
            <a:spLocks noGrp="1"/>
          </p:cNvSpPr>
          <p:nvPr>
            <p:ph type="sldNum" sz="quarter" idx="12"/>
          </p:nvPr>
        </p:nvSpPr>
        <p:spPr/>
        <p:txBody>
          <a:bodyPr/>
          <a:lstStyle/>
          <a:p>
            <a:fld id="{4FAB73BC-B049-4115-A692-8D63A059BFB8}" type="slidenum">
              <a:rPr lang="en-US" smtClean="0"/>
              <a:t>45</a:t>
            </a:fld>
            <a:endParaRPr lang="en-US" dirty="0"/>
          </a:p>
        </p:txBody>
      </p:sp>
      <p:sp>
        <p:nvSpPr>
          <p:cNvPr id="10" name="文字方塊 9">
            <a:extLst>
              <a:ext uri="{FF2B5EF4-FFF2-40B4-BE49-F238E27FC236}">
                <a16:creationId xmlns:a16="http://schemas.microsoft.com/office/drawing/2014/main" id="{28FF93DE-F5A5-EE6C-4D1B-74932C339FA4}"/>
              </a:ext>
            </a:extLst>
          </p:cNvPr>
          <p:cNvSpPr txBox="1"/>
          <p:nvPr/>
        </p:nvSpPr>
        <p:spPr>
          <a:xfrm>
            <a:off x="1649691" y="6023728"/>
            <a:ext cx="3261674"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0.30184545016935216</a:t>
            </a:r>
            <a:endParaRPr lang="zh-TW" altLang="en-US" dirty="0"/>
          </a:p>
        </p:txBody>
      </p:sp>
      <p:sp>
        <p:nvSpPr>
          <p:cNvPr id="11" name="文字方塊 10">
            <a:extLst>
              <a:ext uri="{FF2B5EF4-FFF2-40B4-BE49-F238E27FC236}">
                <a16:creationId xmlns:a16="http://schemas.microsoft.com/office/drawing/2014/main" id="{A05247B1-CF58-1721-1B94-B0C39AB6B6CC}"/>
              </a:ext>
            </a:extLst>
          </p:cNvPr>
          <p:cNvSpPr txBox="1"/>
          <p:nvPr/>
        </p:nvSpPr>
        <p:spPr>
          <a:xfrm>
            <a:off x="7022969" y="6172200"/>
            <a:ext cx="3519340"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0.20807043608515252</a:t>
            </a:r>
            <a:endParaRPr lang="zh-TW" altLang="en-US" dirty="0"/>
          </a:p>
        </p:txBody>
      </p:sp>
    </p:spTree>
    <p:extLst>
      <p:ext uri="{BB962C8B-B14F-4D97-AF65-F5344CB8AC3E}">
        <p14:creationId xmlns:p14="http://schemas.microsoft.com/office/powerpoint/2010/main" val="1588327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F7B623-B376-3830-5411-A9A67B40C4C3}"/>
              </a:ext>
            </a:extLst>
          </p:cNvPr>
          <p:cNvSpPr>
            <a:spLocks noGrp="1"/>
          </p:cNvSpPr>
          <p:nvPr>
            <p:ph type="title"/>
          </p:nvPr>
        </p:nvSpPr>
        <p:spPr/>
        <p:txBody>
          <a:bodyPr/>
          <a:lstStyle/>
          <a:p>
            <a:pPr algn="ctr"/>
            <a:r>
              <a:rPr lang="zh-TW" altLang="en-US" dirty="0"/>
              <a:t>空氣品質關係圖</a:t>
            </a:r>
            <a:r>
              <a:rPr lang="en-US" altLang="zh-TW" dirty="0"/>
              <a:t>-</a:t>
            </a:r>
            <a:r>
              <a:rPr lang="zh-TW" altLang="en-US" dirty="0"/>
              <a:t>大寮</a:t>
            </a:r>
            <a:r>
              <a:rPr lang="en-US" altLang="zh-TW" dirty="0"/>
              <a:t> (</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12B82C57-0AAB-6509-062D-2D03AD5DD803}"/>
              </a:ext>
            </a:extLst>
          </p:cNvPr>
          <p:cNvSpPr>
            <a:spLocks noGrp="1"/>
          </p:cNvSpPr>
          <p:nvPr>
            <p:ph idx="1"/>
          </p:nvPr>
        </p:nvSpPr>
        <p:spPr/>
        <p:txBody>
          <a:bodyPr/>
          <a:lstStyle/>
          <a:p>
            <a:r>
              <a:rPr lang="zh-TW" altLang="en-US" sz="2000" dirty="0"/>
              <a:t>黑色的線是趨勢線</a:t>
            </a:r>
            <a:endParaRPr lang="en-US" altLang="zh-TW" sz="2000" dirty="0"/>
          </a:p>
          <a:p>
            <a:r>
              <a:rPr lang="en-US" altLang="zh-TW" sz="2000" dirty="0"/>
              <a:t>Y</a:t>
            </a:r>
            <a:r>
              <a:rPr lang="zh-TW" altLang="en-US" sz="2000" dirty="0"/>
              <a:t>軸</a:t>
            </a:r>
            <a:r>
              <a:rPr lang="en-US" altLang="zh-TW" sz="2000" dirty="0"/>
              <a:t>:</a:t>
            </a:r>
            <a:r>
              <a:rPr lang="en-US" altLang="zh-TW" sz="2000" dirty="0" err="1"/>
              <a:t>aqi</a:t>
            </a:r>
            <a:endParaRPr lang="en-US" altLang="zh-TW" sz="2000" dirty="0"/>
          </a:p>
          <a:p>
            <a:r>
              <a:rPr lang="en-US" altLang="zh-TW" dirty="0"/>
              <a:t>X</a:t>
            </a:r>
            <a:r>
              <a:rPr lang="zh-TW" altLang="en-US" sz="2000" dirty="0"/>
              <a:t>軸</a:t>
            </a:r>
            <a:r>
              <a:rPr lang="en-US" altLang="zh-TW" sz="2000" dirty="0"/>
              <a:t>:so2</a:t>
            </a:r>
            <a:r>
              <a:rPr lang="zh-TW" altLang="en-US" sz="2000" dirty="0"/>
              <a:t>、</a:t>
            </a:r>
            <a:r>
              <a:rPr lang="en-US" altLang="zh-TW" sz="2000" dirty="0"/>
              <a:t> </a:t>
            </a:r>
            <a:r>
              <a:rPr lang="en-US" altLang="zh-TW" sz="2000" dirty="0" err="1"/>
              <a:t>nox</a:t>
            </a:r>
            <a:r>
              <a:rPr lang="zh-TW" altLang="en-US" sz="2000" dirty="0"/>
              <a:t>、</a:t>
            </a:r>
            <a:r>
              <a:rPr lang="en-US" altLang="zh-TW" sz="2000" dirty="0"/>
              <a:t> pm2.5</a:t>
            </a:r>
            <a:r>
              <a:rPr lang="zh-TW" altLang="en-US" sz="2000" dirty="0"/>
              <a:t>、</a:t>
            </a:r>
            <a:r>
              <a:rPr lang="en-US" altLang="zh-TW" sz="2000" dirty="0"/>
              <a:t> pm10</a:t>
            </a:r>
            <a:r>
              <a:rPr lang="zh-TW" altLang="en-US" sz="2000" dirty="0"/>
              <a:t>、</a:t>
            </a:r>
            <a:r>
              <a:rPr lang="en-US" altLang="zh-TW" sz="2000" dirty="0"/>
              <a:t> co</a:t>
            </a:r>
            <a:r>
              <a:rPr lang="zh-TW" altLang="en-US" sz="2000" dirty="0"/>
              <a:t>、</a:t>
            </a:r>
            <a:r>
              <a:rPr lang="en-US" altLang="zh-TW" sz="2000" dirty="0"/>
              <a:t> o3</a:t>
            </a:r>
          </a:p>
          <a:p>
            <a:r>
              <a:rPr lang="zh-TW" altLang="en-US" sz="2000" dirty="0"/>
              <a:t>資料數是</a:t>
            </a:r>
            <a:r>
              <a:rPr lang="en-US" altLang="zh-TW" dirty="0"/>
              <a:t>1841</a:t>
            </a:r>
            <a:r>
              <a:rPr lang="zh-TW" altLang="en-US" sz="2000" dirty="0"/>
              <a:t>筆</a:t>
            </a:r>
            <a:endParaRPr lang="en-US" altLang="zh-TW" sz="2000" dirty="0"/>
          </a:p>
          <a:p>
            <a:r>
              <a:rPr lang="zh-TW" altLang="en-US" dirty="0"/>
              <a:t>資料日期</a:t>
            </a:r>
            <a:r>
              <a:rPr lang="en-US" altLang="zh-TW" dirty="0"/>
              <a:t>2023/9/12</a:t>
            </a:r>
            <a:r>
              <a:rPr lang="zh-TW" altLang="en-US" dirty="0"/>
              <a:t>到</a:t>
            </a:r>
            <a:r>
              <a:rPr lang="en-US" altLang="zh-TW" dirty="0"/>
              <a:t>2024/1/6</a:t>
            </a:r>
            <a:endParaRPr lang="en-US" altLang="zh-TW" sz="2000" dirty="0"/>
          </a:p>
          <a:p>
            <a:endParaRPr lang="zh-TW" altLang="en-US" dirty="0"/>
          </a:p>
        </p:txBody>
      </p:sp>
      <p:sp>
        <p:nvSpPr>
          <p:cNvPr id="4" name="投影片編號版面配置區 3">
            <a:extLst>
              <a:ext uri="{FF2B5EF4-FFF2-40B4-BE49-F238E27FC236}">
                <a16:creationId xmlns:a16="http://schemas.microsoft.com/office/drawing/2014/main" id="{762AAB71-7DED-EFA2-0046-5A6D75B42F3F}"/>
              </a:ext>
            </a:extLst>
          </p:cNvPr>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2031876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6B05FC-A8E4-3556-6BF2-215F5EDF2575}"/>
              </a:ext>
            </a:extLst>
          </p:cNvPr>
          <p:cNvSpPr>
            <a:spLocks noGrp="1"/>
          </p:cNvSpPr>
          <p:nvPr>
            <p:ph type="title"/>
          </p:nvPr>
        </p:nvSpPr>
        <p:spPr/>
        <p:txBody>
          <a:bodyPr/>
          <a:lstStyle/>
          <a:p>
            <a:r>
              <a:rPr lang="zh-TW" altLang="en-US" dirty="0"/>
              <a:t>空氣品質關係圖</a:t>
            </a:r>
            <a:r>
              <a:rPr lang="en-US" altLang="zh-TW" dirty="0"/>
              <a:t>-</a:t>
            </a:r>
            <a:r>
              <a:rPr lang="zh-TW" altLang="en-US" dirty="0"/>
              <a:t>大寮</a:t>
            </a:r>
          </a:p>
        </p:txBody>
      </p:sp>
      <p:pic>
        <p:nvPicPr>
          <p:cNvPr id="7" name="內容版面配置區 6">
            <a:extLst>
              <a:ext uri="{FF2B5EF4-FFF2-40B4-BE49-F238E27FC236}">
                <a16:creationId xmlns:a16="http://schemas.microsoft.com/office/drawing/2014/main" id="{51BB9379-3842-C9B7-5430-F11B69EAD559}"/>
              </a:ext>
            </a:extLst>
          </p:cNvPr>
          <p:cNvPicPr>
            <a:picLocks noGrp="1" noChangeAspect="1"/>
          </p:cNvPicPr>
          <p:nvPr>
            <p:ph sz="half" idx="1"/>
          </p:nvPr>
        </p:nvPicPr>
        <p:blipFill>
          <a:blip r:embed="rId2"/>
          <a:stretch>
            <a:fillRect/>
          </a:stretch>
        </p:blipFill>
        <p:spPr>
          <a:xfrm>
            <a:off x="1361468" y="2193925"/>
            <a:ext cx="4171577" cy="3978275"/>
          </a:xfrm>
        </p:spPr>
      </p:pic>
      <p:pic>
        <p:nvPicPr>
          <p:cNvPr id="9" name="內容版面配置區 8">
            <a:extLst>
              <a:ext uri="{FF2B5EF4-FFF2-40B4-BE49-F238E27FC236}">
                <a16:creationId xmlns:a16="http://schemas.microsoft.com/office/drawing/2014/main" id="{759A8B51-A39F-F7A5-D1CE-D303815700E1}"/>
              </a:ext>
            </a:extLst>
          </p:cNvPr>
          <p:cNvPicPr>
            <a:picLocks noGrp="1" noChangeAspect="1"/>
          </p:cNvPicPr>
          <p:nvPr>
            <p:ph sz="half" idx="2"/>
          </p:nvPr>
        </p:nvPicPr>
        <p:blipFill>
          <a:blip r:embed="rId3"/>
          <a:stretch>
            <a:fillRect/>
          </a:stretch>
        </p:blipFill>
        <p:spPr>
          <a:xfrm>
            <a:off x="6693471" y="2193925"/>
            <a:ext cx="4096196" cy="3978275"/>
          </a:xfrm>
        </p:spPr>
      </p:pic>
      <p:sp>
        <p:nvSpPr>
          <p:cNvPr id="5" name="投影片編號版面配置區 4">
            <a:extLst>
              <a:ext uri="{FF2B5EF4-FFF2-40B4-BE49-F238E27FC236}">
                <a16:creationId xmlns:a16="http://schemas.microsoft.com/office/drawing/2014/main" id="{F00D234E-7362-4F58-9614-36D8640434D7}"/>
              </a:ext>
            </a:extLst>
          </p:cNvPr>
          <p:cNvSpPr>
            <a:spLocks noGrp="1"/>
          </p:cNvSpPr>
          <p:nvPr>
            <p:ph type="sldNum" sz="quarter" idx="12"/>
          </p:nvPr>
        </p:nvSpPr>
        <p:spPr/>
        <p:txBody>
          <a:bodyPr/>
          <a:lstStyle/>
          <a:p>
            <a:fld id="{4FAB73BC-B049-4115-A692-8D63A059BFB8}" type="slidenum">
              <a:rPr lang="en-US" smtClean="0"/>
              <a:t>47</a:t>
            </a:fld>
            <a:endParaRPr lang="en-US" dirty="0"/>
          </a:p>
        </p:txBody>
      </p:sp>
      <p:sp>
        <p:nvSpPr>
          <p:cNvPr id="10" name="文字方塊 9">
            <a:extLst>
              <a:ext uri="{FF2B5EF4-FFF2-40B4-BE49-F238E27FC236}">
                <a16:creationId xmlns:a16="http://schemas.microsoft.com/office/drawing/2014/main" id="{39FC577B-FF5B-D6AF-F7CA-C89F5B6D2319}"/>
              </a:ext>
            </a:extLst>
          </p:cNvPr>
          <p:cNvSpPr txBox="1"/>
          <p:nvPr/>
        </p:nvSpPr>
        <p:spPr>
          <a:xfrm>
            <a:off x="1687398" y="6172200"/>
            <a:ext cx="3233394" cy="369332"/>
          </a:xfrm>
          <a:prstGeom prst="rect">
            <a:avLst/>
          </a:prstGeom>
          <a:noFill/>
        </p:spPr>
        <p:txBody>
          <a:bodyPr wrap="square" rtlCol="0">
            <a:spAutoFit/>
          </a:bodyPr>
          <a:lstStyle/>
          <a:p>
            <a:r>
              <a:rPr lang="en-US" altLang="zh-TW" b="0" i="0">
                <a:solidFill>
                  <a:srgbClr val="212121"/>
                </a:solidFill>
                <a:effectLst/>
                <a:highlight>
                  <a:srgbClr val="FFFFFF"/>
                </a:highlight>
                <a:latin typeface="Courier New" panose="02070309020205020404" pitchFamily="49" charset="0"/>
              </a:rPr>
              <a:t>0.02053093669952888</a:t>
            </a:r>
            <a:endParaRPr lang="zh-TW" altLang="en-US" dirty="0"/>
          </a:p>
        </p:txBody>
      </p:sp>
      <p:sp>
        <p:nvSpPr>
          <p:cNvPr id="11" name="文字方塊 10">
            <a:extLst>
              <a:ext uri="{FF2B5EF4-FFF2-40B4-BE49-F238E27FC236}">
                <a16:creationId xmlns:a16="http://schemas.microsoft.com/office/drawing/2014/main" id="{47B7C963-3B59-DD2C-33AE-632B15DCCF4D}"/>
              </a:ext>
            </a:extLst>
          </p:cNvPr>
          <p:cNvSpPr txBox="1"/>
          <p:nvPr/>
        </p:nvSpPr>
        <p:spPr>
          <a:xfrm>
            <a:off x="6815579" y="6373368"/>
            <a:ext cx="3846136"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0.18920024877209496</a:t>
            </a:r>
            <a:endParaRPr lang="zh-TW" altLang="en-US" dirty="0"/>
          </a:p>
        </p:txBody>
      </p:sp>
    </p:spTree>
    <p:extLst>
      <p:ext uri="{BB962C8B-B14F-4D97-AF65-F5344CB8AC3E}">
        <p14:creationId xmlns:p14="http://schemas.microsoft.com/office/powerpoint/2010/main" val="2530123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A257E-11BD-10C4-BBA0-594ECE1958B7}"/>
              </a:ext>
            </a:extLst>
          </p:cNvPr>
          <p:cNvSpPr>
            <a:spLocks noGrp="1"/>
          </p:cNvSpPr>
          <p:nvPr>
            <p:ph type="title"/>
          </p:nvPr>
        </p:nvSpPr>
        <p:spPr/>
        <p:txBody>
          <a:bodyPr/>
          <a:lstStyle/>
          <a:p>
            <a:r>
              <a:rPr lang="zh-TW" altLang="en-US" dirty="0"/>
              <a:t>空氣品質關係圖</a:t>
            </a:r>
            <a:r>
              <a:rPr lang="en-US" altLang="zh-TW" dirty="0"/>
              <a:t>-</a:t>
            </a:r>
            <a:r>
              <a:rPr lang="zh-TW" altLang="en-US" dirty="0"/>
              <a:t>大寮</a:t>
            </a:r>
          </a:p>
        </p:txBody>
      </p:sp>
      <p:pic>
        <p:nvPicPr>
          <p:cNvPr id="7" name="內容版面配置區 6">
            <a:extLst>
              <a:ext uri="{FF2B5EF4-FFF2-40B4-BE49-F238E27FC236}">
                <a16:creationId xmlns:a16="http://schemas.microsoft.com/office/drawing/2014/main" id="{9447A6A6-793A-350A-7033-5E1AF4976DB9}"/>
              </a:ext>
            </a:extLst>
          </p:cNvPr>
          <p:cNvPicPr>
            <a:picLocks noGrp="1" noChangeAspect="1"/>
          </p:cNvPicPr>
          <p:nvPr>
            <p:ph sz="half" idx="1"/>
          </p:nvPr>
        </p:nvPicPr>
        <p:blipFill>
          <a:blip r:embed="rId2"/>
          <a:stretch>
            <a:fillRect/>
          </a:stretch>
        </p:blipFill>
        <p:spPr>
          <a:xfrm>
            <a:off x="1370685" y="2193925"/>
            <a:ext cx="4153143" cy="3978275"/>
          </a:xfrm>
        </p:spPr>
      </p:pic>
      <p:pic>
        <p:nvPicPr>
          <p:cNvPr id="9" name="內容版面配置區 8">
            <a:extLst>
              <a:ext uri="{FF2B5EF4-FFF2-40B4-BE49-F238E27FC236}">
                <a16:creationId xmlns:a16="http://schemas.microsoft.com/office/drawing/2014/main" id="{617AEAD8-C3D7-3389-7451-69CCA553A829}"/>
              </a:ext>
            </a:extLst>
          </p:cNvPr>
          <p:cNvPicPr>
            <a:picLocks noGrp="1" noChangeAspect="1"/>
          </p:cNvPicPr>
          <p:nvPr>
            <p:ph sz="half" idx="2"/>
          </p:nvPr>
        </p:nvPicPr>
        <p:blipFill>
          <a:blip r:embed="rId3"/>
          <a:stretch>
            <a:fillRect/>
          </a:stretch>
        </p:blipFill>
        <p:spPr>
          <a:xfrm>
            <a:off x="6619611" y="2193925"/>
            <a:ext cx="4243915" cy="3978275"/>
          </a:xfrm>
        </p:spPr>
      </p:pic>
      <p:sp>
        <p:nvSpPr>
          <p:cNvPr id="5" name="投影片編號版面配置區 4">
            <a:extLst>
              <a:ext uri="{FF2B5EF4-FFF2-40B4-BE49-F238E27FC236}">
                <a16:creationId xmlns:a16="http://schemas.microsoft.com/office/drawing/2014/main" id="{F977E142-DEFA-363F-B7C6-8E8AD3726DFB}"/>
              </a:ext>
            </a:extLst>
          </p:cNvPr>
          <p:cNvSpPr>
            <a:spLocks noGrp="1"/>
          </p:cNvSpPr>
          <p:nvPr>
            <p:ph type="sldNum" sz="quarter" idx="12"/>
          </p:nvPr>
        </p:nvSpPr>
        <p:spPr/>
        <p:txBody>
          <a:bodyPr/>
          <a:lstStyle/>
          <a:p>
            <a:fld id="{4FAB73BC-B049-4115-A692-8D63A059BFB8}" type="slidenum">
              <a:rPr lang="en-US" smtClean="0"/>
              <a:t>48</a:t>
            </a:fld>
            <a:endParaRPr lang="en-US" dirty="0"/>
          </a:p>
        </p:txBody>
      </p:sp>
      <p:sp>
        <p:nvSpPr>
          <p:cNvPr id="10" name="文字方塊 9">
            <a:extLst>
              <a:ext uri="{FF2B5EF4-FFF2-40B4-BE49-F238E27FC236}">
                <a16:creationId xmlns:a16="http://schemas.microsoft.com/office/drawing/2014/main" id="{C9BED125-7264-8115-49AB-403D0F1FA5FB}"/>
              </a:ext>
            </a:extLst>
          </p:cNvPr>
          <p:cNvSpPr txBox="1"/>
          <p:nvPr/>
        </p:nvSpPr>
        <p:spPr>
          <a:xfrm>
            <a:off x="1753386" y="6099142"/>
            <a:ext cx="3819004"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0.6618134239017646</a:t>
            </a:r>
            <a:endParaRPr lang="zh-TW" altLang="en-US" dirty="0"/>
          </a:p>
        </p:txBody>
      </p:sp>
      <p:sp>
        <p:nvSpPr>
          <p:cNvPr id="11" name="文字方塊 10">
            <a:extLst>
              <a:ext uri="{FF2B5EF4-FFF2-40B4-BE49-F238E27FC236}">
                <a16:creationId xmlns:a16="http://schemas.microsoft.com/office/drawing/2014/main" id="{C598D657-28B3-626B-EB88-042642C9A318}"/>
              </a:ext>
            </a:extLst>
          </p:cNvPr>
          <p:cNvSpPr txBox="1"/>
          <p:nvPr/>
        </p:nvSpPr>
        <p:spPr>
          <a:xfrm>
            <a:off x="6787299" y="6172200"/>
            <a:ext cx="3819004"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0.5421049287184496</a:t>
            </a:r>
            <a:endParaRPr lang="zh-TW" altLang="en-US" dirty="0"/>
          </a:p>
        </p:txBody>
      </p:sp>
    </p:spTree>
    <p:extLst>
      <p:ext uri="{BB962C8B-B14F-4D97-AF65-F5344CB8AC3E}">
        <p14:creationId xmlns:p14="http://schemas.microsoft.com/office/powerpoint/2010/main" val="4210715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72DC1-7646-1661-AC2E-30F33D89C4FA}"/>
              </a:ext>
            </a:extLst>
          </p:cNvPr>
          <p:cNvSpPr>
            <a:spLocks noGrp="1"/>
          </p:cNvSpPr>
          <p:nvPr>
            <p:ph type="title"/>
          </p:nvPr>
        </p:nvSpPr>
        <p:spPr/>
        <p:txBody>
          <a:bodyPr/>
          <a:lstStyle/>
          <a:p>
            <a:r>
              <a:rPr lang="zh-TW" altLang="en-US" dirty="0"/>
              <a:t>空氣品質關係圖</a:t>
            </a:r>
            <a:r>
              <a:rPr lang="en-US" altLang="zh-TW" dirty="0"/>
              <a:t>-</a:t>
            </a:r>
            <a:r>
              <a:rPr lang="zh-TW" altLang="en-US" dirty="0"/>
              <a:t>大寮</a:t>
            </a:r>
          </a:p>
        </p:txBody>
      </p:sp>
      <p:pic>
        <p:nvPicPr>
          <p:cNvPr id="7" name="內容版面配置區 6">
            <a:extLst>
              <a:ext uri="{FF2B5EF4-FFF2-40B4-BE49-F238E27FC236}">
                <a16:creationId xmlns:a16="http://schemas.microsoft.com/office/drawing/2014/main" id="{5CFC5A9B-14DF-2C36-A2E3-963FF72D434D}"/>
              </a:ext>
            </a:extLst>
          </p:cNvPr>
          <p:cNvPicPr>
            <a:picLocks noGrp="1" noChangeAspect="1"/>
          </p:cNvPicPr>
          <p:nvPr>
            <p:ph sz="half" idx="1"/>
          </p:nvPr>
        </p:nvPicPr>
        <p:blipFill>
          <a:blip r:embed="rId2"/>
          <a:stretch>
            <a:fillRect/>
          </a:stretch>
        </p:blipFill>
        <p:spPr>
          <a:xfrm>
            <a:off x="1332263" y="2193925"/>
            <a:ext cx="4229986" cy="3978275"/>
          </a:xfrm>
        </p:spPr>
      </p:pic>
      <p:pic>
        <p:nvPicPr>
          <p:cNvPr id="9" name="內容版面配置區 8">
            <a:extLst>
              <a:ext uri="{FF2B5EF4-FFF2-40B4-BE49-F238E27FC236}">
                <a16:creationId xmlns:a16="http://schemas.microsoft.com/office/drawing/2014/main" id="{0EA48634-CDB5-5A51-DEBB-8789F222B364}"/>
              </a:ext>
            </a:extLst>
          </p:cNvPr>
          <p:cNvPicPr>
            <a:picLocks noGrp="1" noChangeAspect="1"/>
          </p:cNvPicPr>
          <p:nvPr>
            <p:ph sz="half" idx="2"/>
          </p:nvPr>
        </p:nvPicPr>
        <p:blipFill>
          <a:blip r:embed="rId3"/>
          <a:stretch>
            <a:fillRect/>
          </a:stretch>
        </p:blipFill>
        <p:spPr>
          <a:xfrm>
            <a:off x="6681170" y="2193925"/>
            <a:ext cx="4120798" cy="3978275"/>
          </a:xfrm>
        </p:spPr>
      </p:pic>
      <p:sp>
        <p:nvSpPr>
          <p:cNvPr id="5" name="投影片編號版面配置區 4">
            <a:extLst>
              <a:ext uri="{FF2B5EF4-FFF2-40B4-BE49-F238E27FC236}">
                <a16:creationId xmlns:a16="http://schemas.microsoft.com/office/drawing/2014/main" id="{79D6E020-0E0E-C23A-E572-97E0A73D433E}"/>
              </a:ext>
            </a:extLst>
          </p:cNvPr>
          <p:cNvSpPr>
            <a:spLocks noGrp="1"/>
          </p:cNvSpPr>
          <p:nvPr>
            <p:ph type="sldNum" sz="quarter" idx="12"/>
          </p:nvPr>
        </p:nvSpPr>
        <p:spPr/>
        <p:txBody>
          <a:bodyPr/>
          <a:lstStyle/>
          <a:p>
            <a:fld id="{4FAB73BC-B049-4115-A692-8D63A059BFB8}" type="slidenum">
              <a:rPr lang="en-US" smtClean="0"/>
              <a:t>49</a:t>
            </a:fld>
            <a:endParaRPr lang="en-US" dirty="0"/>
          </a:p>
        </p:txBody>
      </p:sp>
      <p:sp>
        <p:nvSpPr>
          <p:cNvPr id="12" name="文字方塊 11">
            <a:extLst>
              <a:ext uri="{FF2B5EF4-FFF2-40B4-BE49-F238E27FC236}">
                <a16:creationId xmlns:a16="http://schemas.microsoft.com/office/drawing/2014/main" id="{30687732-6E10-547B-D300-4C0DBF1D0B11}"/>
              </a:ext>
            </a:extLst>
          </p:cNvPr>
          <p:cNvSpPr txBox="1"/>
          <p:nvPr/>
        </p:nvSpPr>
        <p:spPr>
          <a:xfrm>
            <a:off x="1734532" y="6272784"/>
            <a:ext cx="3497344"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0.3700223126977036</a:t>
            </a:r>
            <a:endParaRPr lang="zh-TW" altLang="en-US" dirty="0"/>
          </a:p>
        </p:txBody>
      </p:sp>
      <p:sp>
        <p:nvSpPr>
          <p:cNvPr id="13" name="文字方塊 12">
            <a:extLst>
              <a:ext uri="{FF2B5EF4-FFF2-40B4-BE49-F238E27FC236}">
                <a16:creationId xmlns:a16="http://schemas.microsoft.com/office/drawing/2014/main" id="{E8DC16DF-678A-E683-14CD-F08464ED9A75}"/>
              </a:ext>
            </a:extLst>
          </p:cNvPr>
          <p:cNvSpPr txBox="1"/>
          <p:nvPr/>
        </p:nvSpPr>
        <p:spPr>
          <a:xfrm>
            <a:off x="7004115" y="6172200"/>
            <a:ext cx="3797853"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0.06041134384891189</a:t>
            </a:r>
            <a:endParaRPr lang="zh-TW" altLang="en-US" dirty="0"/>
          </a:p>
        </p:txBody>
      </p:sp>
    </p:spTree>
    <p:extLst>
      <p:ext uri="{BB962C8B-B14F-4D97-AF65-F5344CB8AC3E}">
        <p14:creationId xmlns:p14="http://schemas.microsoft.com/office/powerpoint/2010/main" val="1185312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640514-DACC-C670-630D-8562F869121F}"/>
              </a:ext>
            </a:extLst>
          </p:cNvPr>
          <p:cNvSpPr>
            <a:spLocks noGrp="1"/>
          </p:cNvSpPr>
          <p:nvPr>
            <p:ph type="title"/>
          </p:nvPr>
        </p:nvSpPr>
        <p:spPr/>
        <p:txBody>
          <a:bodyPr/>
          <a:lstStyle/>
          <a:p>
            <a:pPr algn="ctr"/>
            <a:r>
              <a:rPr lang="en-US" altLang="zh-TW" dirty="0"/>
              <a:t>AQI</a:t>
            </a:r>
            <a:endParaRPr lang="zh-TW" altLang="en-US" dirty="0"/>
          </a:p>
        </p:txBody>
      </p:sp>
      <p:sp>
        <p:nvSpPr>
          <p:cNvPr id="3" name="內容版面配置區 2">
            <a:extLst>
              <a:ext uri="{FF2B5EF4-FFF2-40B4-BE49-F238E27FC236}">
                <a16:creationId xmlns:a16="http://schemas.microsoft.com/office/drawing/2014/main" id="{B2849AEA-EA8C-CC78-A138-337C9F8B38BE}"/>
              </a:ext>
            </a:extLst>
          </p:cNvPr>
          <p:cNvSpPr>
            <a:spLocks noGrp="1"/>
          </p:cNvSpPr>
          <p:nvPr>
            <p:ph idx="1"/>
          </p:nvPr>
        </p:nvSpPr>
        <p:spPr/>
        <p:txBody>
          <a:bodyPr>
            <a:normAutofit fontScale="92500" lnSpcReduction="20000"/>
          </a:bodyPr>
          <a:lstStyle/>
          <a:p>
            <a:r>
              <a:rPr lang="en-US" altLang="zh-TW" dirty="0"/>
              <a:t>O3, 8h</a:t>
            </a:r>
            <a:r>
              <a:rPr lang="zh-TW" altLang="en-US" dirty="0"/>
              <a:t>：取最近連續 </a:t>
            </a:r>
            <a:r>
              <a:rPr lang="en-US" altLang="zh-TW" dirty="0"/>
              <a:t>8 </a:t>
            </a:r>
            <a:r>
              <a:rPr lang="zh-TW" altLang="en-US" dirty="0"/>
              <a:t>小時移動平均值 </a:t>
            </a:r>
            <a:r>
              <a:rPr lang="en-US" altLang="zh-TW" dirty="0"/>
              <a:t>(</a:t>
            </a:r>
            <a:r>
              <a:rPr lang="zh-TW" altLang="en-US" dirty="0"/>
              <a:t>例如今日上午</a:t>
            </a:r>
            <a:r>
              <a:rPr lang="en-US" altLang="zh-TW" dirty="0"/>
              <a:t>10 </a:t>
            </a:r>
            <a:r>
              <a:rPr lang="zh-TW" altLang="en-US" dirty="0"/>
              <a:t>點發布的 </a:t>
            </a:r>
            <a:r>
              <a:rPr lang="en-US" altLang="zh-TW" dirty="0"/>
              <a:t>O3</a:t>
            </a:r>
            <a:r>
              <a:rPr lang="zh-TW" altLang="en-US" dirty="0"/>
              <a:t>的 </a:t>
            </a:r>
            <a:r>
              <a:rPr lang="en-US" altLang="zh-TW" dirty="0"/>
              <a:t>8 </a:t>
            </a:r>
            <a:r>
              <a:rPr lang="zh-TW" altLang="en-US" dirty="0"/>
              <a:t>小時濃度平均值，是取今日上午 </a:t>
            </a:r>
            <a:r>
              <a:rPr lang="en-US" altLang="zh-TW" dirty="0"/>
              <a:t>2 </a:t>
            </a:r>
            <a:r>
              <a:rPr lang="zh-TW" altLang="en-US" dirty="0"/>
              <a:t>點至上午 </a:t>
            </a:r>
            <a:r>
              <a:rPr lang="en-US" altLang="zh-TW" dirty="0"/>
              <a:t>9 </a:t>
            </a:r>
            <a:r>
              <a:rPr lang="zh-TW" altLang="en-US" dirty="0"/>
              <a:t>點監測數據的平均值。）</a:t>
            </a:r>
          </a:p>
          <a:p>
            <a:r>
              <a:rPr lang="zh-TW" altLang="en-US" dirty="0"/>
              <a:t> </a:t>
            </a:r>
            <a:r>
              <a:rPr lang="en-US" altLang="zh-TW" dirty="0"/>
              <a:t>O3</a:t>
            </a:r>
            <a:r>
              <a:rPr lang="zh-TW" altLang="en-US" dirty="0"/>
              <a:t>： 取即時濃度值</a:t>
            </a:r>
          </a:p>
          <a:p>
            <a:r>
              <a:rPr lang="zh-TW" altLang="en-US" dirty="0"/>
              <a:t> </a:t>
            </a:r>
            <a:r>
              <a:rPr lang="en-US" altLang="zh-TW" dirty="0"/>
              <a:t>PM2.5</a:t>
            </a:r>
            <a:r>
              <a:rPr lang="zh-TW" altLang="en-US" dirty="0"/>
              <a:t>：</a:t>
            </a:r>
            <a:r>
              <a:rPr lang="en-US" altLang="zh-TW" dirty="0"/>
              <a:t>0.5 × </a:t>
            </a:r>
            <a:r>
              <a:rPr lang="zh-TW" altLang="en-US" dirty="0"/>
              <a:t>前 </a:t>
            </a:r>
            <a:r>
              <a:rPr lang="en-US" altLang="zh-TW" dirty="0"/>
              <a:t>12 </a:t>
            </a:r>
            <a:r>
              <a:rPr lang="zh-TW" altLang="en-US" dirty="0"/>
              <a:t>小時平均 </a:t>
            </a:r>
            <a:r>
              <a:rPr lang="en-US" altLang="zh-TW" dirty="0"/>
              <a:t>+ 0.5 × </a:t>
            </a:r>
            <a:r>
              <a:rPr lang="zh-TW" altLang="en-US" dirty="0"/>
              <a:t>前 </a:t>
            </a:r>
            <a:r>
              <a:rPr lang="en-US" altLang="zh-TW" dirty="0"/>
              <a:t>4 </a:t>
            </a:r>
            <a:r>
              <a:rPr lang="zh-TW" altLang="en-US" dirty="0"/>
              <a:t>小時平均 </a:t>
            </a:r>
            <a:r>
              <a:rPr lang="en-US" altLang="zh-TW" dirty="0"/>
              <a:t>(</a:t>
            </a:r>
            <a:r>
              <a:rPr lang="zh-TW" altLang="en-US" dirty="0"/>
              <a:t>前 </a:t>
            </a:r>
            <a:r>
              <a:rPr lang="en-US" altLang="zh-TW" dirty="0"/>
              <a:t>4 </a:t>
            </a:r>
            <a:r>
              <a:rPr lang="zh-TW" altLang="en-US" dirty="0"/>
              <a:t>小時 </a:t>
            </a:r>
            <a:r>
              <a:rPr lang="en-US" altLang="zh-TW" dirty="0"/>
              <a:t>2 </a:t>
            </a:r>
            <a:r>
              <a:rPr lang="zh-TW" altLang="en-US" dirty="0"/>
              <a:t>筆有效，前 </a:t>
            </a:r>
            <a:r>
              <a:rPr lang="en-US" altLang="zh-TW" dirty="0"/>
              <a:t>12 </a:t>
            </a:r>
            <a:r>
              <a:rPr lang="zh-TW" altLang="en-US" dirty="0"/>
              <a:t>小時 </a:t>
            </a:r>
            <a:r>
              <a:rPr lang="en-US" altLang="zh-TW" dirty="0"/>
              <a:t>6 </a:t>
            </a:r>
            <a:r>
              <a:rPr lang="zh-TW" altLang="en-US" dirty="0"/>
              <a:t>筆有效）</a:t>
            </a:r>
          </a:p>
          <a:p>
            <a:r>
              <a:rPr lang="zh-TW" altLang="en-US" dirty="0"/>
              <a:t> </a:t>
            </a:r>
            <a:r>
              <a:rPr lang="en-US" altLang="zh-TW" dirty="0"/>
              <a:t>PM10 </a:t>
            </a:r>
            <a:r>
              <a:rPr lang="zh-TW" altLang="en-US" dirty="0"/>
              <a:t>：</a:t>
            </a:r>
            <a:r>
              <a:rPr lang="en-US" altLang="zh-TW" dirty="0"/>
              <a:t>0.5 × </a:t>
            </a:r>
            <a:r>
              <a:rPr lang="zh-TW" altLang="en-US" dirty="0"/>
              <a:t>前 </a:t>
            </a:r>
            <a:r>
              <a:rPr lang="en-US" altLang="zh-TW" dirty="0"/>
              <a:t>12 </a:t>
            </a:r>
            <a:r>
              <a:rPr lang="zh-TW" altLang="en-US" dirty="0"/>
              <a:t>小時平均 </a:t>
            </a:r>
            <a:r>
              <a:rPr lang="en-US" altLang="zh-TW" dirty="0"/>
              <a:t>+ 0.5 × </a:t>
            </a:r>
            <a:r>
              <a:rPr lang="zh-TW" altLang="en-US" dirty="0"/>
              <a:t>前 </a:t>
            </a:r>
            <a:r>
              <a:rPr lang="en-US" altLang="zh-TW" dirty="0"/>
              <a:t>4 </a:t>
            </a:r>
            <a:r>
              <a:rPr lang="zh-TW" altLang="en-US" dirty="0"/>
              <a:t>小時平均 </a:t>
            </a:r>
            <a:r>
              <a:rPr lang="en-US" altLang="zh-TW" dirty="0"/>
              <a:t>(</a:t>
            </a:r>
            <a:r>
              <a:rPr lang="zh-TW" altLang="en-US" dirty="0"/>
              <a:t>前 </a:t>
            </a:r>
            <a:r>
              <a:rPr lang="en-US" altLang="zh-TW" dirty="0"/>
              <a:t>4 </a:t>
            </a:r>
            <a:r>
              <a:rPr lang="zh-TW" altLang="en-US" dirty="0"/>
              <a:t>小時 </a:t>
            </a:r>
            <a:r>
              <a:rPr lang="en-US" altLang="zh-TW" dirty="0"/>
              <a:t>2 </a:t>
            </a:r>
            <a:r>
              <a:rPr lang="zh-TW" altLang="en-US" dirty="0"/>
              <a:t>筆有效，前 </a:t>
            </a:r>
            <a:r>
              <a:rPr lang="en-US" altLang="zh-TW" dirty="0"/>
              <a:t>12 </a:t>
            </a:r>
            <a:r>
              <a:rPr lang="zh-TW" altLang="en-US" dirty="0"/>
              <a:t>小時 </a:t>
            </a:r>
            <a:r>
              <a:rPr lang="en-US" altLang="zh-TW" dirty="0"/>
              <a:t>6 </a:t>
            </a:r>
            <a:r>
              <a:rPr lang="zh-TW" altLang="en-US" dirty="0"/>
              <a:t>筆有效）</a:t>
            </a:r>
          </a:p>
          <a:p>
            <a:r>
              <a:rPr lang="zh-TW" altLang="en-US" dirty="0"/>
              <a:t> </a:t>
            </a:r>
            <a:r>
              <a:rPr lang="en-US" altLang="zh-TW" dirty="0"/>
              <a:t>CO</a:t>
            </a:r>
            <a:r>
              <a:rPr lang="zh-TW" altLang="en-US" dirty="0"/>
              <a:t>： 取最近連續 </a:t>
            </a:r>
            <a:r>
              <a:rPr lang="en-US" altLang="zh-TW" dirty="0"/>
              <a:t>8 </a:t>
            </a:r>
            <a:r>
              <a:rPr lang="zh-TW" altLang="en-US" dirty="0"/>
              <a:t>小時移動平均值 </a:t>
            </a:r>
            <a:r>
              <a:rPr lang="en-US" altLang="zh-TW" dirty="0"/>
              <a:t>(</a:t>
            </a:r>
            <a:r>
              <a:rPr lang="zh-TW" altLang="en-US" dirty="0"/>
              <a:t>例如今日上午 </a:t>
            </a:r>
            <a:r>
              <a:rPr lang="en-US" altLang="zh-TW" dirty="0"/>
              <a:t>10 </a:t>
            </a:r>
            <a:r>
              <a:rPr lang="zh-TW" altLang="en-US" dirty="0"/>
              <a:t>點發布的 </a:t>
            </a:r>
            <a:r>
              <a:rPr lang="en-US" altLang="zh-TW" dirty="0"/>
              <a:t>CO </a:t>
            </a:r>
            <a:r>
              <a:rPr lang="zh-TW" altLang="en-US" dirty="0"/>
              <a:t>的 </a:t>
            </a:r>
            <a:r>
              <a:rPr lang="en-US" altLang="zh-TW" dirty="0"/>
              <a:t>8 </a:t>
            </a:r>
            <a:r>
              <a:rPr lang="zh-TW" altLang="en-US" dirty="0"/>
              <a:t>小時濃度平均值，是取今日上午 </a:t>
            </a:r>
            <a:r>
              <a:rPr lang="en-US" altLang="zh-TW" dirty="0"/>
              <a:t>2 </a:t>
            </a:r>
            <a:r>
              <a:rPr lang="zh-TW" altLang="en-US" dirty="0"/>
              <a:t>點至上午 </a:t>
            </a:r>
            <a:r>
              <a:rPr lang="en-US" altLang="zh-TW" dirty="0"/>
              <a:t>9 </a:t>
            </a:r>
            <a:r>
              <a:rPr lang="zh-TW" altLang="en-US" dirty="0"/>
              <a:t>點監測數據的平均值。）</a:t>
            </a:r>
          </a:p>
          <a:p>
            <a:r>
              <a:rPr lang="zh-TW" altLang="en-US" dirty="0"/>
              <a:t> </a:t>
            </a:r>
            <a:r>
              <a:rPr lang="en-US" altLang="zh-TW" dirty="0"/>
              <a:t>SO2</a:t>
            </a:r>
            <a:r>
              <a:rPr lang="zh-TW" altLang="en-US" dirty="0"/>
              <a:t>：取即時濃度值</a:t>
            </a:r>
          </a:p>
          <a:p>
            <a:r>
              <a:rPr lang="zh-TW" altLang="en-US" dirty="0"/>
              <a:t> </a:t>
            </a:r>
            <a:r>
              <a:rPr lang="en-US" altLang="zh-TW" dirty="0"/>
              <a:t>SO2, 24h</a:t>
            </a:r>
            <a:r>
              <a:rPr lang="zh-TW" altLang="en-US" dirty="0"/>
              <a:t>：取最近連續 </a:t>
            </a:r>
            <a:r>
              <a:rPr lang="en-US" altLang="zh-TW" dirty="0"/>
              <a:t>24 </a:t>
            </a:r>
            <a:r>
              <a:rPr lang="zh-TW" altLang="en-US" dirty="0"/>
              <a:t>小時濃度平均值 </a:t>
            </a:r>
            <a:r>
              <a:rPr lang="en-US" altLang="zh-TW" dirty="0"/>
              <a:t>(</a:t>
            </a:r>
            <a:r>
              <a:rPr lang="zh-TW" altLang="en-US" dirty="0"/>
              <a:t>例如今日上午 </a:t>
            </a:r>
            <a:r>
              <a:rPr lang="en-US" altLang="zh-TW" dirty="0"/>
              <a:t>10 </a:t>
            </a:r>
            <a:r>
              <a:rPr lang="zh-TW" altLang="en-US" dirty="0"/>
              <a:t>點發布的 </a:t>
            </a:r>
            <a:r>
              <a:rPr lang="en-US" altLang="zh-TW" dirty="0"/>
              <a:t>SO2 </a:t>
            </a:r>
            <a:r>
              <a:rPr lang="zh-TW" altLang="en-US" dirty="0"/>
              <a:t>的 </a:t>
            </a:r>
            <a:r>
              <a:rPr lang="en-US" altLang="zh-TW" dirty="0"/>
              <a:t>24 </a:t>
            </a:r>
            <a:r>
              <a:rPr lang="zh-TW" altLang="en-US" dirty="0"/>
              <a:t>小時濃度平均值，是取前 </a:t>
            </a:r>
            <a:r>
              <a:rPr lang="en-US" altLang="zh-TW" dirty="0"/>
              <a:t>1 </a:t>
            </a:r>
            <a:r>
              <a:rPr lang="zh-TW" altLang="en-US" dirty="0"/>
              <a:t>天上午 </a:t>
            </a:r>
            <a:r>
              <a:rPr lang="en-US" altLang="zh-TW" dirty="0"/>
              <a:t>10 </a:t>
            </a:r>
            <a:r>
              <a:rPr lang="zh-TW" altLang="en-US" dirty="0"/>
              <a:t>點至今日上午 </a:t>
            </a:r>
            <a:r>
              <a:rPr lang="en-US" altLang="zh-TW" dirty="0"/>
              <a:t>9 </a:t>
            </a:r>
            <a:r>
              <a:rPr lang="zh-TW" altLang="en-US" dirty="0"/>
              <a:t>點監測數據的平均值。）</a:t>
            </a:r>
          </a:p>
          <a:p>
            <a:r>
              <a:rPr lang="zh-TW" altLang="en-US" dirty="0"/>
              <a:t> </a:t>
            </a:r>
            <a:r>
              <a:rPr lang="en-US" altLang="zh-TW" dirty="0"/>
              <a:t>NO2</a:t>
            </a:r>
            <a:r>
              <a:rPr lang="zh-TW" altLang="en-US" dirty="0"/>
              <a:t>：取即時濃度值</a:t>
            </a:r>
          </a:p>
        </p:txBody>
      </p:sp>
      <p:sp>
        <p:nvSpPr>
          <p:cNvPr id="7" name="投影片編號版面配置區 6">
            <a:extLst>
              <a:ext uri="{FF2B5EF4-FFF2-40B4-BE49-F238E27FC236}">
                <a16:creationId xmlns:a16="http://schemas.microsoft.com/office/drawing/2014/main" id="{3C2E18D2-F5EA-0A62-7361-3053C87ED401}"/>
              </a:ext>
            </a:extLst>
          </p:cNvPr>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358226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B8C438-3620-5270-1B89-29E324CC6D7A}"/>
              </a:ext>
            </a:extLst>
          </p:cNvPr>
          <p:cNvSpPr>
            <a:spLocks noGrp="1"/>
          </p:cNvSpPr>
          <p:nvPr>
            <p:ph type="title"/>
          </p:nvPr>
        </p:nvSpPr>
        <p:spPr/>
        <p:txBody>
          <a:bodyPr/>
          <a:lstStyle/>
          <a:p>
            <a:pPr algn="ctr"/>
            <a:r>
              <a:rPr lang="zh-TW" altLang="en-US" dirty="0"/>
              <a:t>空氣品質關係圖</a:t>
            </a:r>
            <a:r>
              <a:rPr lang="en-US" altLang="zh-TW" dirty="0"/>
              <a:t>-</a:t>
            </a:r>
            <a:r>
              <a:rPr lang="zh-TW" altLang="en-US" dirty="0"/>
              <a:t>關山</a:t>
            </a:r>
            <a:r>
              <a:rPr lang="en-US" altLang="zh-TW" dirty="0"/>
              <a:t> (</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C8F22298-6EA7-B963-6759-94A23995F864}"/>
              </a:ext>
            </a:extLst>
          </p:cNvPr>
          <p:cNvSpPr>
            <a:spLocks noGrp="1"/>
          </p:cNvSpPr>
          <p:nvPr>
            <p:ph idx="1"/>
          </p:nvPr>
        </p:nvSpPr>
        <p:spPr/>
        <p:txBody>
          <a:bodyPr/>
          <a:lstStyle/>
          <a:p>
            <a:r>
              <a:rPr lang="zh-TW" altLang="en-US" sz="2000" dirty="0"/>
              <a:t>黑色的線是趨勢線</a:t>
            </a:r>
            <a:endParaRPr lang="en-US" altLang="zh-TW" sz="2000" dirty="0"/>
          </a:p>
          <a:p>
            <a:r>
              <a:rPr lang="en-US" altLang="zh-TW" sz="2000" dirty="0"/>
              <a:t>Y</a:t>
            </a:r>
            <a:r>
              <a:rPr lang="zh-TW" altLang="en-US" sz="2000" dirty="0"/>
              <a:t>軸</a:t>
            </a:r>
            <a:r>
              <a:rPr lang="en-US" altLang="zh-TW" sz="2000" dirty="0"/>
              <a:t>:</a:t>
            </a:r>
            <a:r>
              <a:rPr lang="en-US" altLang="zh-TW" sz="2000" dirty="0" err="1"/>
              <a:t>aqi</a:t>
            </a:r>
            <a:endParaRPr lang="en-US" altLang="zh-TW" sz="2000" dirty="0"/>
          </a:p>
          <a:p>
            <a:r>
              <a:rPr lang="en-US" altLang="zh-TW" dirty="0"/>
              <a:t>X</a:t>
            </a:r>
            <a:r>
              <a:rPr lang="zh-TW" altLang="en-US" sz="2000" dirty="0"/>
              <a:t>軸</a:t>
            </a:r>
            <a:r>
              <a:rPr lang="en-US" altLang="zh-TW" sz="2000" dirty="0"/>
              <a:t>:so2</a:t>
            </a:r>
            <a:r>
              <a:rPr lang="zh-TW" altLang="en-US" sz="2000" dirty="0"/>
              <a:t>、</a:t>
            </a:r>
            <a:r>
              <a:rPr lang="en-US" altLang="zh-TW" sz="2000" dirty="0"/>
              <a:t> </a:t>
            </a:r>
            <a:r>
              <a:rPr lang="en-US" altLang="zh-TW" sz="2000" dirty="0" err="1"/>
              <a:t>nox</a:t>
            </a:r>
            <a:r>
              <a:rPr lang="zh-TW" altLang="en-US" sz="2000" dirty="0"/>
              <a:t>、</a:t>
            </a:r>
            <a:r>
              <a:rPr lang="en-US" altLang="zh-TW" sz="2000" dirty="0"/>
              <a:t> pm2.5</a:t>
            </a:r>
            <a:r>
              <a:rPr lang="zh-TW" altLang="en-US" sz="2000" dirty="0"/>
              <a:t>、</a:t>
            </a:r>
            <a:r>
              <a:rPr lang="en-US" altLang="zh-TW" sz="2000" dirty="0"/>
              <a:t> pm10</a:t>
            </a:r>
            <a:r>
              <a:rPr lang="zh-TW" altLang="en-US" sz="2000" dirty="0"/>
              <a:t>、</a:t>
            </a:r>
            <a:r>
              <a:rPr lang="en-US" altLang="zh-TW" sz="2000" dirty="0"/>
              <a:t> co</a:t>
            </a:r>
            <a:r>
              <a:rPr lang="zh-TW" altLang="en-US" sz="2000" dirty="0"/>
              <a:t>、</a:t>
            </a:r>
            <a:r>
              <a:rPr lang="en-US" altLang="zh-TW" sz="2000" dirty="0"/>
              <a:t> o3</a:t>
            </a:r>
          </a:p>
          <a:p>
            <a:r>
              <a:rPr lang="zh-TW" altLang="en-US" sz="2000" dirty="0"/>
              <a:t>資料數是</a:t>
            </a:r>
            <a:r>
              <a:rPr lang="en-US" altLang="zh-TW" dirty="0"/>
              <a:t>1841</a:t>
            </a:r>
            <a:r>
              <a:rPr lang="zh-TW" altLang="en-US" sz="2000" dirty="0"/>
              <a:t>筆</a:t>
            </a:r>
            <a:endParaRPr lang="en-US" altLang="zh-TW" sz="2000" dirty="0"/>
          </a:p>
          <a:p>
            <a:r>
              <a:rPr lang="zh-TW" altLang="en-US" dirty="0"/>
              <a:t>資料日期</a:t>
            </a:r>
            <a:r>
              <a:rPr lang="en-US" altLang="zh-TW" dirty="0"/>
              <a:t>2023/9/12</a:t>
            </a:r>
            <a:r>
              <a:rPr lang="zh-TW" altLang="en-US" dirty="0"/>
              <a:t>到</a:t>
            </a:r>
            <a:r>
              <a:rPr lang="en-US" altLang="zh-TW" dirty="0"/>
              <a:t>2024/1/6</a:t>
            </a:r>
            <a:endParaRPr lang="en-US" altLang="zh-TW" sz="2000" dirty="0"/>
          </a:p>
          <a:p>
            <a:endParaRPr lang="zh-TW" altLang="en-US" dirty="0"/>
          </a:p>
        </p:txBody>
      </p:sp>
      <p:sp>
        <p:nvSpPr>
          <p:cNvPr id="4" name="投影片編號版面配置區 3">
            <a:extLst>
              <a:ext uri="{FF2B5EF4-FFF2-40B4-BE49-F238E27FC236}">
                <a16:creationId xmlns:a16="http://schemas.microsoft.com/office/drawing/2014/main" id="{687DF432-9E95-79AA-AE46-98573A98303F}"/>
              </a:ext>
            </a:extLst>
          </p:cNvPr>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4120536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9D0355-E4F7-D25B-B7DF-8E64B4322F19}"/>
              </a:ext>
            </a:extLst>
          </p:cNvPr>
          <p:cNvSpPr>
            <a:spLocks noGrp="1"/>
          </p:cNvSpPr>
          <p:nvPr>
            <p:ph type="title"/>
          </p:nvPr>
        </p:nvSpPr>
        <p:spPr/>
        <p:txBody>
          <a:bodyPr/>
          <a:lstStyle/>
          <a:p>
            <a:r>
              <a:rPr lang="zh-TW" altLang="en-US" dirty="0"/>
              <a:t>空氣品質關係圖</a:t>
            </a:r>
            <a:r>
              <a:rPr lang="en-US" altLang="zh-TW" dirty="0"/>
              <a:t>-</a:t>
            </a:r>
            <a:r>
              <a:rPr lang="zh-TW" altLang="en-US" dirty="0"/>
              <a:t>關山</a:t>
            </a:r>
          </a:p>
        </p:txBody>
      </p:sp>
      <p:pic>
        <p:nvPicPr>
          <p:cNvPr id="7" name="內容版面配置區 6">
            <a:extLst>
              <a:ext uri="{FF2B5EF4-FFF2-40B4-BE49-F238E27FC236}">
                <a16:creationId xmlns:a16="http://schemas.microsoft.com/office/drawing/2014/main" id="{06CFCC46-3C9A-9770-CD54-2A482A5FDA17}"/>
              </a:ext>
            </a:extLst>
          </p:cNvPr>
          <p:cNvPicPr>
            <a:picLocks noGrp="1" noChangeAspect="1"/>
          </p:cNvPicPr>
          <p:nvPr>
            <p:ph sz="half" idx="1"/>
          </p:nvPr>
        </p:nvPicPr>
        <p:blipFill>
          <a:blip r:embed="rId2"/>
          <a:stretch>
            <a:fillRect/>
          </a:stretch>
        </p:blipFill>
        <p:spPr>
          <a:xfrm>
            <a:off x="1363548" y="2193925"/>
            <a:ext cx="4167416" cy="3978275"/>
          </a:xfrm>
        </p:spPr>
      </p:pic>
      <p:pic>
        <p:nvPicPr>
          <p:cNvPr id="9" name="內容版面配置區 8">
            <a:extLst>
              <a:ext uri="{FF2B5EF4-FFF2-40B4-BE49-F238E27FC236}">
                <a16:creationId xmlns:a16="http://schemas.microsoft.com/office/drawing/2014/main" id="{DC0A5E2C-E16B-8898-B05D-9F8F9DC46B71}"/>
              </a:ext>
            </a:extLst>
          </p:cNvPr>
          <p:cNvPicPr>
            <a:picLocks noGrp="1" noChangeAspect="1"/>
          </p:cNvPicPr>
          <p:nvPr>
            <p:ph sz="half" idx="2"/>
          </p:nvPr>
        </p:nvPicPr>
        <p:blipFill>
          <a:blip r:embed="rId3"/>
          <a:stretch>
            <a:fillRect/>
          </a:stretch>
        </p:blipFill>
        <p:spPr>
          <a:xfrm>
            <a:off x="6708782" y="2193925"/>
            <a:ext cx="4065573" cy="3978275"/>
          </a:xfrm>
        </p:spPr>
      </p:pic>
      <p:sp>
        <p:nvSpPr>
          <p:cNvPr id="5" name="投影片編號版面配置區 4">
            <a:extLst>
              <a:ext uri="{FF2B5EF4-FFF2-40B4-BE49-F238E27FC236}">
                <a16:creationId xmlns:a16="http://schemas.microsoft.com/office/drawing/2014/main" id="{E358B5CB-3F09-9433-BD94-EC29771FAA73}"/>
              </a:ext>
            </a:extLst>
          </p:cNvPr>
          <p:cNvSpPr>
            <a:spLocks noGrp="1"/>
          </p:cNvSpPr>
          <p:nvPr>
            <p:ph type="sldNum" sz="quarter" idx="12"/>
          </p:nvPr>
        </p:nvSpPr>
        <p:spPr/>
        <p:txBody>
          <a:bodyPr/>
          <a:lstStyle/>
          <a:p>
            <a:fld id="{4FAB73BC-B049-4115-A692-8D63A059BFB8}" type="slidenum">
              <a:rPr lang="en-US" smtClean="0"/>
              <a:t>51</a:t>
            </a:fld>
            <a:endParaRPr lang="en-US" dirty="0"/>
          </a:p>
        </p:txBody>
      </p:sp>
      <p:sp>
        <p:nvSpPr>
          <p:cNvPr id="10" name="文字方塊 9">
            <a:extLst>
              <a:ext uri="{FF2B5EF4-FFF2-40B4-BE49-F238E27FC236}">
                <a16:creationId xmlns:a16="http://schemas.microsoft.com/office/drawing/2014/main" id="{077C0710-3D7C-C6BC-85AE-B5E1E9F10955}"/>
              </a:ext>
            </a:extLst>
          </p:cNvPr>
          <p:cNvSpPr txBox="1"/>
          <p:nvPr/>
        </p:nvSpPr>
        <p:spPr>
          <a:xfrm>
            <a:off x="1574276" y="6272784"/>
            <a:ext cx="3836710"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0.00838719036966118</a:t>
            </a:r>
            <a:endParaRPr lang="zh-TW" altLang="en-US" dirty="0"/>
          </a:p>
        </p:txBody>
      </p:sp>
      <p:sp>
        <p:nvSpPr>
          <p:cNvPr id="11" name="文字方塊 10">
            <a:extLst>
              <a:ext uri="{FF2B5EF4-FFF2-40B4-BE49-F238E27FC236}">
                <a16:creationId xmlns:a16="http://schemas.microsoft.com/office/drawing/2014/main" id="{65E799AA-03EE-FBB2-00CE-AAB36BFF8D96}"/>
              </a:ext>
            </a:extLst>
          </p:cNvPr>
          <p:cNvSpPr txBox="1"/>
          <p:nvPr/>
        </p:nvSpPr>
        <p:spPr>
          <a:xfrm>
            <a:off x="7022969" y="6172200"/>
            <a:ext cx="3594755"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0.008645817740553952</a:t>
            </a:r>
            <a:endParaRPr lang="zh-TW" altLang="en-US" dirty="0"/>
          </a:p>
        </p:txBody>
      </p:sp>
    </p:spTree>
    <p:extLst>
      <p:ext uri="{BB962C8B-B14F-4D97-AF65-F5344CB8AC3E}">
        <p14:creationId xmlns:p14="http://schemas.microsoft.com/office/powerpoint/2010/main" val="731730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3E3087-76B9-7EC9-70FC-D874ECD890AE}"/>
              </a:ext>
            </a:extLst>
          </p:cNvPr>
          <p:cNvSpPr>
            <a:spLocks noGrp="1"/>
          </p:cNvSpPr>
          <p:nvPr>
            <p:ph type="title"/>
          </p:nvPr>
        </p:nvSpPr>
        <p:spPr/>
        <p:txBody>
          <a:bodyPr/>
          <a:lstStyle/>
          <a:p>
            <a:r>
              <a:rPr lang="zh-TW" altLang="en-US" dirty="0"/>
              <a:t>空氣品質關係圖</a:t>
            </a:r>
            <a:r>
              <a:rPr lang="en-US" altLang="zh-TW" dirty="0"/>
              <a:t>-</a:t>
            </a:r>
            <a:r>
              <a:rPr lang="zh-TW" altLang="en-US" dirty="0"/>
              <a:t>關山</a:t>
            </a:r>
          </a:p>
        </p:txBody>
      </p:sp>
      <p:pic>
        <p:nvPicPr>
          <p:cNvPr id="7" name="內容版面配置區 6">
            <a:extLst>
              <a:ext uri="{FF2B5EF4-FFF2-40B4-BE49-F238E27FC236}">
                <a16:creationId xmlns:a16="http://schemas.microsoft.com/office/drawing/2014/main" id="{FD1160FB-94B8-680F-6318-0E260E20D6D3}"/>
              </a:ext>
            </a:extLst>
          </p:cNvPr>
          <p:cNvPicPr>
            <a:picLocks noGrp="1" noChangeAspect="1"/>
          </p:cNvPicPr>
          <p:nvPr>
            <p:ph sz="half" idx="1"/>
          </p:nvPr>
        </p:nvPicPr>
        <p:blipFill>
          <a:blip r:embed="rId2"/>
          <a:stretch>
            <a:fillRect/>
          </a:stretch>
        </p:blipFill>
        <p:spPr>
          <a:xfrm>
            <a:off x="1389421" y="2193925"/>
            <a:ext cx="4115671" cy="3978275"/>
          </a:xfrm>
        </p:spPr>
      </p:pic>
      <p:pic>
        <p:nvPicPr>
          <p:cNvPr id="9" name="內容版面配置區 8">
            <a:extLst>
              <a:ext uri="{FF2B5EF4-FFF2-40B4-BE49-F238E27FC236}">
                <a16:creationId xmlns:a16="http://schemas.microsoft.com/office/drawing/2014/main" id="{59D7E379-57A6-6DEB-F7F1-13D3F98A7597}"/>
              </a:ext>
            </a:extLst>
          </p:cNvPr>
          <p:cNvPicPr>
            <a:picLocks noGrp="1" noChangeAspect="1"/>
          </p:cNvPicPr>
          <p:nvPr>
            <p:ph sz="half" idx="2"/>
          </p:nvPr>
        </p:nvPicPr>
        <p:blipFill>
          <a:blip r:embed="rId3"/>
          <a:stretch>
            <a:fillRect/>
          </a:stretch>
        </p:blipFill>
        <p:spPr>
          <a:xfrm>
            <a:off x="6610350" y="2193925"/>
            <a:ext cx="4262437" cy="3978275"/>
          </a:xfrm>
        </p:spPr>
      </p:pic>
      <p:sp>
        <p:nvSpPr>
          <p:cNvPr id="5" name="投影片編號版面配置區 4">
            <a:extLst>
              <a:ext uri="{FF2B5EF4-FFF2-40B4-BE49-F238E27FC236}">
                <a16:creationId xmlns:a16="http://schemas.microsoft.com/office/drawing/2014/main" id="{03B23E2B-3E0A-D019-6544-00EB0BA0AF07}"/>
              </a:ext>
            </a:extLst>
          </p:cNvPr>
          <p:cNvSpPr>
            <a:spLocks noGrp="1"/>
          </p:cNvSpPr>
          <p:nvPr>
            <p:ph type="sldNum" sz="quarter" idx="12"/>
          </p:nvPr>
        </p:nvSpPr>
        <p:spPr/>
        <p:txBody>
          <a:bodyPr/>
          <a:lstStyle/>
          <a:p>
            <a:fld id="{4FAB73BC-B049-4115-A692-8D63A059BFB8}" type="slidenum">
              <a:rPr lang="en-US" smtClean="0"/>
              <a:t>52</a:t>
            </a:fld>
            <a:endParaRPr lang="en-US" dirty="0"/>
          </a:p>
        </p:txBody>
      </p:sp>
      <p:sp>
        <p:nvSpPr>
          <p:cNvPr id="10" name="文字方塊 9">
            <a:extLst>
              <a:ext uri="{FF2B5EF4-FFF2-40B4-BE49-F238E27FC236}">
                <a16:creationId xmlns:a16="http://schemas.microsoft.com/office/drawing/2014/main" id="{24105288-F240-1979-78D2-86B024C3B662}"/>
              </a:ext>
            </a:extLst>
          </p:cNvPr>
          <p:cNvSpPr txBox="1"/>
          <p:nvPr/>
        </p:nvSpPr>
        <p:spPr>
          <a:xfrm>
            <a:off x="1593130" y="6172200"/>
            <a:ext cx="3911962"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0.3819585083943111</a:t>
            </a:r>
            <a:endParaRPr lang="zh-TW" altLang="en-US" dirty="0"/>
          </a:p>
        </p:txBody>
      </p:sp>
      <p:sp>
        <p:nvSpPr>
          <p:cNvPr id="11" name="文字方塊 10">
            <a:extLst>
              <a:ext uri="{FF2B5EF4-FFF2-40B4-BE49-F238E27FC236}">
                <a16:creationId xmlns:a16="http://schemas.microsoft.com/office/drawing/2014/main" id="{92578D8A-C4A5-0099-3FEA-F6CA3F8F0607}"/>
              </a:ext>
            </a:extLst>
          </p:cNvPr>
          <p:cNvSpPr txBox="1"/>
          <p:nvPr/>
        </p:nvSpPr>
        <p:spPr>
          <a:xfrm>
            <a:off x="6966408" y="6172200"/>
            <a:ext cx="3632462"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0.3510048164351628</a:t>
            </a:r>
            <a:endParaRPr lang="zh-TW" altLang="en-US" dirty="0"/>
          </a:p>
        </p:txBody>
      </p:sp>
    </p:spTree>
    <p:extLst>
      <p:ext uri="{BB962C8B-B14F-4D97-AF65-F5344CB8AC3E}">
        <p14:creationId xmlns:p14="http://schemas.microsoft.com/office/powerpoint/2010/main" val="1674641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BC440-8DD8-50EC-1397-E10A12426777}"/>
              </a:ext>
            </a:extLst>
          </p:cNvPr>
          <p:cNvSpPr>
            <a:spLocks noGrp="1"/>
          </p:cNvSpPr>
          <p:nvPr>
            <p:ph type="title"/>
          </p:nvPr>
        </p:nvSpPr>
        <p:spPr/>
        <p:txBody>
          <a:bodyPr/>
          <a:lstStyle/>
          <a:p>
            <a:r>
              <a:rPr lang="zh-TW" altLang="en-US" dirty="0"/>
              <a:t>空氣品質關係圖</a:t>
            </a:r>
            <a:r>
              <a:rPr lang="en-US" altLang="zh-TW" dirty="0"/>
              <a:t>-</a:t>
            </a:r>
            <a:r>
              <a:rPr lang="zh-TW" altLang="en-US" dirty="0"/>
              <a:t>關山</a:t>
            </a:r>
          </a:p>
        </p:txBody>
      </p:sp>
      <p:pic>
        <p:nvPicPr>
          <p:cNvPr id="7" name="內容版面配置區 6">
            <a:extLst>
              <a:ext uri="{FF2B5EF4-FFF2-40B4-BE49-F238E27FC236}">
                <a16:creationId xmlns:a16="http://schemas.microsoft.com/office/drawing/2014/main" id="{8DA4A0A1-E2A5-3724-0242-FBEB28A38BEC}"/>
              </a:ext>
            </a:extLst>
          </p:cNvPr>
          <p:cNvPicPr>
            <a:picLocks noGrp="1" noChangeAspect="1"/>
          </p:cNvPicPr>
          <p:nvPr>
            <p:ph sz="half" idx="1"/>
          </p:nvPr>
        </p:nvPicPr>
        <p:blipFill>
          <a:blip r:embed="rId2"/>
          <a:stretch>
            <a:fillRect/>
          </a:stretch>
        </p:blipFill>
        <p:spPr>
          <a:xfrm>
            <a:off x="1270464" y="2193925"/>
            <a:ext cx="4353584" cy="3978275"/>
          </a:xfrm>
        </p:spPr>
      </p:pic>
      <p:pic>
        <p:nvPicPr>
          <p:cNvPr id="9" name="內容版面配置區 8">
            <a:extLst>
              <a:ext uri="{FF2B5EF4-FFF2-40B4-BE49-F238E27FC236}">
                <a16:creationId xmlns:a16="http://schemas.microsoft.com/office/drawing/2014/main" id="{69F4EBAD-BF29-A223-25E6-E1972ACE962F}"/>
              </a:ext>
            </a:extLst>
          </p:cNvPr>
          <p:cNvPicPr>
            <a:picLocks noGrp="1" noChangeAspect="1"/>
          </p:cNvPicPr>
          <p:nvPr>
            <p:ph sz="half" idx="2"/>
          </p:nvPr>
        </p:nvPicPr>
        <p:blipFill>
          <a:blip r:embed="rId3"/>
          <a:stretch>
            <a:fillRect/>
          </a:stretch>
        </p:blipFill>
        <p:spPr>
          <a:xfrm>
            <a:off x="6595806" y="2193925"/>
            <a:ext cx="4291525" cy="3978275"/>
          </a:xfrm>
        </p:spPr>
      </p:pic>
      <p:sp>
        <p:nvSpPr>
          <p:cNvPr id="5" name="投影片編號版面配置區 4">
            <a:extLst>
              <a:ext uri="{FF2B5EF4-FFF2-40B4-BE49-F238E27FC236}">
                <a16:creationId xmlns:a16="http://schemas.microsoft.com/office/drawing/2014/main" id="{F02FE5CD-B065-BEA6-36F9-5AC5EBD5CA1E}"/>
              </a:ext>
            </a:extLst>
          </p:cNvPr>
          <p:cNvSpPr>
            <a:spLocks noGrp="1"/>
          </p:cNvSpPr>
          <p:nvPr>
            <p:ph type="sldNum" sz="quarter" idx="12"/>
          </p:nvPr>
        </p:nvSpPr>
        <p:spPr/>
        <p:txBody>
          <a:bodyPr/>
          <a:lstStyle/>
          <a:p>
            <a:fld id="{4FAB73BC-B049-4115-A692-8D63A059BFB8}" type="slidenum">
              <a:rPr lang="en-US" smtClean="0"/>
              <a:t>53</a:t>
            </a:fld>
            <a:endParaRPr lang="en-US" dirty="0"/>
          </a:p>
        </p:txBody>
      </p:sp>
      <p:sp>
        <p:nvSpPr>
          <p:cNvPr id="10" name="文字方塊 9">
            <a:extLst>
              <a:ext uri="{FF2B5EF4-FFF2-40B4-BE49-F238E27FC236}">
                <a16:creationId xmlns:a16="http://schemas.microsoft.com/office/drawing/2014/main" id="{910B3253-057C-B79A-3597-13E093A6D119}"/>
              </a:ext>
            </a:extLst>
          </p:cNvPr>
          <p:cNvSpPr txBox="1"/>
          <p:nvPr/>
        </p:nvSpPr>
        <p:spPr>
          <a:xfrm>
            <a:off x="1696825" y="6172200"/>
            <a:ext cx="3742441"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0.3685730516275908</a:t>
            </a:r>
            <a:endParaRPr lang="zh-TW" altLang="en-US" dirty="0"/>
          </a:p>
        </p:txBody>
      </p:sp>
      <p:sp>
        <p:nvSpPr>
          <p:cNvPr id="11" name="文字方塊 10">
            <a:extLst>
              <a:ext uri="{FF2B5EF4-FFF2-40B4-BE49-F238E27FC236}">
                <a16:creationId xmlns:a16="http://schemas.microsoft.com/office/drawing/2014/main" id="{1634A1DF-CCB3-F369-DD8E-C9ABE283D387}"/>
              </a:ext>
            </a:extLst>
          </p:cNvPr>
          <p:cNvSpPr txBox="1"/>
          <p:nvPr/>
        </p:nvSpPr>
        <p:spPr>
          <a:xfrm>
            <a:off x="7013542" y="6172200"/>
            <a:ext cx="3346516"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0.3955007694077147</a:t>
            </a:r>
            <a:endParaRPr lang="zh-TW" altLang="en-US" dirty="0"/>
          </a:p>
        </p:txBody>
      </p:sp>
    </p:spTree>
    <p:extLst>
      <p:ext uri="{BB962C8B-B14F-4D97-AF65-F5344CB8AC3E}">
        <p14:creationId xmlns:p14="http://schemas.microsoft.com/office/powerpoint/2010/main" val="4171712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5C0081-17F1-6C57-788A-5C6954E2B32B}"/>
              </a:ext>
            </a:extLst>
          </p:cNvPr>
          <p:cNvSpPr>
            <a:spLocks noGrp="1"/>
          </p:cNvSpPr>
          <p:nvPr>
            <p:ph type="title"/>
          </p:nvPr>
        </p:nvSpPr>
        <p:spPr/>
        <p:txBody>
          <a:bodyPr/>
          <a:lstStyle/>
          <a:p>
            <a:pPr algn="ctr"/>
            <a:r>
              <a:rPr lang="zh-TW" altLang="en-US" dirty="0"/>
              <a:t>空氣品質關係圖</a:t>
            </a:r>
            <a:r>
              <a:rPr lang="en-US" altLang="zh-TW" dirty="0"/>
              <a:t>-</a:t>
            </a:r>
            <a:r>
              <a:rPr lang="zh-TW" altLang="en-US" dirty="0"/>
              <a:t>臺東</a:t>
            </a:r>
            <a:r>
              <a:rPr lang="en-US" altLang="zh-TW" dirty="0"/>
              <a:t> (</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99D42AC7-C68F-1FB0-18E0-A8B0C17D0C34}"/>
              </a:ext>
            </a:extLst>
          </p:cNvPr>
          <p:cNvSpPr>
            <a:spLocks noGrp="1"/>
          </p:cNvSpPr>
          <p:nvPr>
            <p:ph idx="1"/>
          </p:nvPr>
        </p:nvSpPr>
        <p:spPr/>
        <p:txBody>
          <a:bodyPr/>
          <a:lstStyle/>
          <a:p>
            <a:r>
              <a:rPr lang="zh-TW" altLang="en-US" sz="2000" dirty="0"/>
              <a:t>黑色的線是趨勢線</a:t>
            </a:r>
            <a:endParaRPr lang="en-US" altLang="zh-TW" sz="2000" dirty="0"/>
          </a:p>
          <a:p>
            <a:r>
              <a:rPr lang="en-US" altLang="zh-TW" sz="2000" dirty="0"/>
              <a:t>Y</a:t>
            </a:r>
            <a:r>
              <a:rPr lang="zh-TW" altLang="en-US" sz="2000" dirty="0"/>
              <a:t>軸</a:t>
            </a:r>
            <a:r>
              <a:rPr lang="en-US" altLang="zh-TW" sz="2000" dirty="0"/>
              <a:t>:</a:t>
            </a:r>
            <a:r>
              <a:rPr lang="en-US" altLang="zh-TW" sz="2000" dirty="0" err="1"/>
              <a:t>aqi</a:t>
            </a:r>
            <a:endParaRPr lang="en-US" altLang="zh-TW" sz="2000" dirty="0"/>
          </a:p>
          <a:p>
            <a:r>
              <a:rPr lang="en-US" altLang="zh-TW" dirty="0"/>
              <a:t>X</a:t>
            </a:r>
            <a:r>
              <a:rPr lang="zh-TW" altLang="en-US" sz="2000" dirty="0"/>
              <a:t>軸</a:t>
            </a:r>
            <a:r>
              <a:rPr lang="en-US" altLang="zh-TW" sz="2000" dirty="0"/>
              <a:t>:so2</a:t>
            </a:r>
            <a:r>
              <a:rPr lang="zh-TW" altLang="en-US" sz="2000" dirty="0"/>
              <a:t>、</a:t>
            </a:r>
            <a:r>
              <a:rPr lang="en-US" altLang="zh-TW" sz="2000" dirty="0"/>
              <a:t> </a:t>
            </a:r>
            <a:r>
              <a:rPr lang="en-US" altLang="zh-TW" sz="2000" dirty="0" err="1"/>
              <a:t>nox</a:t>
            </a:r>
            <a:r>
              <a:rPr lang="zh-TW" altLang="en-US" sz="2000" dirty="0"/>
              <a:t>、</a:t>
            </a:r>
            <a:r>
              <a:rPr lang="en-US" altLang="zh-TW" sz="2000" dirty="0"/>
              <a:t> pm2.5</a:t>
            </a:r>
            <a:r>
              <a:rPr lang="zh-TW" altLang="en-US" sz="2000" dirty="0"/>
              <a:t>、</a:t>
            </a:r>
            <a:r>
              <a:rPr lang="en-US" altLang="zh-TW" sz="2000" dirty="0"/>
              <a:t> pm10</a:t>
            </a:r>
            <a:r>
              <a:rPr lang="zh-TW" altLang="en-US" sz="2000" dirty="0"/>
              <a:t>、</a:t>
            </a:r>
            <a:r>
              <a:rPr lang="en-US" altLang="zh-TW" sz="2000" dirty="0"/>
              <a:t> co</a:t>
            </a:r>
            <a:r>
              <a:rPr lang="zh-TW" altLang="en-US" sz="2000" dirty="0"/>
              <a:t>、</a:t>
            </a:r>
            <a:r>
              <a:rPr lang="en-US" altLang="zh-TW" sz="2000" dirty="0"/>
              <a:t> o3</a:t>
            </a:r>
          </a:p>
          <a:p>
            <a:r>
              <a:rPr lang="zh-TW" altLang="en-US" sz="2000" dirty="0"/>
              <a:t>資料數是</a:t>
            </a:r>
            <a:r>
              <a:rPr lang="en-US" altLang="zh-TW" dirty="0"/>
              <a:t>1841</a:t>
            </a:r>
            <a:r>
              <a:rPr lang="zh-TW" altLang="en-US" sz="2000" dirty="0"/>
              <a:t>筆</a:t>
            </a:r>
            <a:endParaRPr lang="en-US" altLang="zh-TW" sz="2000" dirty="0"/>
          </a:p>
          <a:p>
            <a:r>
              <a:rPr lang="zh-TW" altLang="en-US" dirty="0"/>
              <a:t>資料日期</a:t>
            </a:r>
            <a:r>
              <a:rPr lang="en-US" altLang="zh-TW" dirty="0"/>
              <a:t>2023/9/12</a:t>
            </a:r>
            <a:r>
              <a:rPr lang="zh-TW" altLang="en-US" dirty="0"/>
              <a:t>到</a:t>
            </a:r>
            <a:r>
              <a:rPr lang="en-US" altLang="zh-TW" dirty="0"/>
              <a:t>2024/1/6</a:t>
            </a:r>
            <a:endParaRPr lang="en-US" altLang="zh-TW" sz="2000" dirty="0"/>
          </a:p>
          <a:p>
            <a:endParaRPr lang="zh-TW" altLang="en-US" dirty="0"/>
          </a:p>
        </p:txBody>
      </p:sp>
      <p:sp>
        <p:nvSpPr>
          <p:cNvPr id="4" name="投影片編號版面配置區 3">
            <a:extLst>
              <a:ext uri="{FF2B5EF4-FFF2-40B4-BE49-F238E27FC236}">
                <a16:creationId xmlns:a16="http://schemas.microsoft.com/office/drawing/2014/main" id="{F52DCE40-D328-F87A-77B4-F0C8CB2A7A73}"/>
              </a:ext>
            </a:extLst>
          </p:cNvPr>
          <p:cNvSpPr>
            <a:spLocks noGrp="1"/>
          </p:cNvSpPr>
          <p:nvPr>
            <p:ph type="sldNum" sz="quarter" idx="12"/>
          </p:nvPr>
        </p:nvSpPr>
        <p:spPr/>
        <p:txBody>
          <a:bodyPr/>
          <a:lstStyle/>
          <a:p>
            <a:fld id="{4FAB73BC-B049-4115-A692-8D63A059BFB8}" type="slidenum">
              <a:rPr lang="en-US" smtClean="0"/>
              <a:t>54</a:t>
            </a:fld>
            <a:endParaRPr lang="en-US" dirty="0"/>
          </a:p>
        </p:txBody>
      </p:sp>
    </p:spTree>
    <p:extLst>
      <p:ext uri="{BB962C8B-B14F-4D97-AF65-F5344CB8AC3E}">
        <p14:creationId xmlns:p14="http://schemas.microsoft.com/office/powerpoint/2010/main" val="3203984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E14FFA-4C4F-C1C6-37E5-F9C30240A1A1}"/>
              </a:ext>
            </a:extLst>
          </p:cNvPr>
          <p:cNvSpPr>
            <a:spLocks noGrp="1"/>
          </p:cNvSpPr>
          <p:nvPr>
            <p:ph type="title"/>
          </p:nvPr>
        </p:nvSpPr>
        <p:spPr/>
        <p:txBody>
          <a:bodyPr/>
          <a:lstStyle/>
          <a:p>
            <a:r>
              <a:rPr lang="zh-TW" altLang="en-US" dirty="0"/>
              <a:t>空氣品質關係圖</a:t>
            </a:r>
            <a:r>
              <a:rPr lang="en-US" altLang="zh-TW" dirty="0"/>
              <a:t>-</a:t>
            </a:r>
            <a:r>
              <a:rPr lang="zh-TW" altLang="en-US" dirty="0"/>
              <a:t>臺東</a:t>
            </a:r>
          </a:p>
        </p:txBody>
      </p:sp>
      <p:pic>
        <p:nvPicPr>
          <p:cNvPr id="7" name="內容版面配置區 6">
            <a:extLst>
              <a:ext uri="{FF2B5EF4-FFF2-40B4-BE49-F238E27FC236}">
                <a16:creationId xmlns:a16="http://schemas.microsoft.com/office/drawing/2014/main" id="{9E01D72C-4FB8-B92C-D548-0F7472A3AD5C}"/>
              </a:ext>
            </a:extLst>
          </p:cNvPr>
          <p:cNvPicPr>
            <a:picLocks noGrp="1" noChangeAspect="1"/>
          </p:cNvPicPr>
          <p:nvPr>
            <p:ph sz="half" idx="1"/>
          </p:nvPr>
        </p:nvPicPr>
        <p:blipFill>
          <a:blip r:embed="rId2"/>
          <a:stretch>
            <a:fillRect/>
          </a:stretch>
        </p:blipFill>
        <p:spPr>
          <a:xfrm>
            <a:off x="1351278" y="2193925"/>
            <a:ext cx="4191957" cy="3978275"/>
          </a:xfrm>
        </p:spPr>
      </p:pic>
      <p:pic>
        <p:nvPicPr>
          <p:cNvPr id="9" name="內容版面配置區 8">
            <a:extLst>
              <a:ext uri="{FF2B5EF4-FFF2-40B4-BE49-F238E27FC236}">
                <a16:creationId xmlns:a16="http://schemas.microsoft.com/office/drawing/2014/main" id="{7735E490-4A35-F481-23E9-666F1A5F2313}"/>
              </a:ext>
            </a:extLst>
          </p:cNvPr>
          <p:cNvPicPr>
            <a:picLocks noGrp="1" noChangeAspect="1"/>
          </p:cNvPicPr>
          <p:nvPr>
            <p:ph sz="half" idx="2"/>
          </p:nvPr>
        </p:nvPicPr>
        <p:blipFill>
          <a:blip r:embed="rId3"/>
          <a:stretch>
            <a:fillRect/>
          </a:stretch>
        </p:blipFill>
        <p:spPr>
          <a:xfrm>
            <a:off x="6559526" y="2193925"/>
            <a:ext cx="4364086" cy="3978275"/>
          </a:xfrm>
        </p:spPr>
      </p:pic>
      <p:sp>
        <p:nvSpPr>
          <p:cNvPr id="5" name="投影片編號版面配置區 4">
            <a:extLst>
              <a:ext uri="{FF2B5EF4-FFF2-40B4-BE49-F238E27FC236}">
                <a16:creationId xmlns:a16="http://schemas.microsoft.com/office/drawing/2014/main" id="{B00F23D2-0874-C6A2-19E3-0BCC22AE4B75}"/>
              </a:ext>
            </a:extLst>
          </p:cNvPr>
          <p:cNvSpPr>
            <a:spLocks noGrp="1"/>
          </p:cNvSpPr>
          <p:nvPr>
            <p:ph type="sldNum" sz="quarter" idx="12"/>
          </p:nvPr>
        </p:nvSpPr>
        <p:spPr/>
        <p:txBody>
          <a:bodyPr/>
          <a:lstStyle/>
          <a:p>
            <a:fld id="{4FAB73BC-B049-4115-A692-8D63A059BFB8}" type="slidenum">
              <a:rPr lang="en-US" smtClean="0"/>
              <a:t>55</a:t>
            </a:fld>
            <a:endParaRPr lang="en-US" dirty="0"/>
          </a:p>
        </p:txBody>
      </p:sp>
      <p:sp>
        <p:nvSpPr>
          <p:cNvPr id="10" name="文字方塊 9">
            <a:extLst>
              <a:ext uri="{FF2B5EF4-FFF2-40B4-BE49-F238E27FC236}">
                <a16:creationId xmlns:a16="http://schemas.microsoft.com/office/drawing/2014/main" id="{258E6E70-A235-987C-44F0-05BD1563C818}"/>
              </a:ext>
            </a:extLst>
          </p:cNvPr>
          <p:cNvSpPr txBox="1"/>
          <p:nvPr/>
        </p:nvSpPr>
        <p:spPr>
          <a:xfrm>
            <a:off x="1536569" y="6272784"/>
            <a:ext cx="3667027"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0.019930850747046813</a:t>
            </a:r>
            <a:endParaRPr lang="zh-TW" altLang="en-US" dirty="0"/>
          </a:p>
        </p:txBody>
      </p:sp>
      <p:sp>
        <p:nvSpPr>
          <p:cNvPr id="11" name="文字方塊 10">
            <a:extLst>
              <a:ext uri="{FF2B5EF4-FFF2-40B4-BE49-F238E27FC236}">
                <a16:creationId xmlns:a16="http://schemas.microsoft.com/office/drawing/2014/main" id="{39FC441D-9637-BFED-4FDF-490797F72C72}"/>
              </a:ext>
            </a:extLst>
          </p:cNvPr>
          <p:cNvSpPr txBox="1"/>
          <p:nvPr/>
        </p:nvSpPr>
        <p:spPr>
          <a:xfrm>
            <a:off x="6900421" y="6172200"/>
            <a:ext cx="4023191"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0.0019758164089849206</a:t>
            </a:r>
            <a:endParaRPr lang="zh-TW" altLang="en-US" dirty="0"/>
          </a:p>
        </p:txBody>
      </p:sp>
    </p:spTree>
    <p:extLst>
      <p:ext uri="{BB962C8B-B14F-4D97-AF65-F5344CB8AC3E}">
        <p14:creationId xmlns:p14="http://schemas.microsoft.com/office/powerpoint/2010/main" val="3104828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767E2-2A1B-4ADA-ACDB-EA2A90214118}"/>
              </a:ext>
            </a:extLst>
          </p:cNvPr>
          <p:cNvSpPr>
            <a:spLocks noGrp="1"/>
          </p:cNvSpPr>
          <p:nvPr>
            <p:ph type="title"/>
          </p:nvPr>
        </p:nvSpPr>
        <p:spPr/>
        <p:txBody>
          <a:bodyPr/>
          <a:lstStyle/>
          <a:p>
            <a:r>
              <a:rPr lang="zh-TW" altLang="en-US" dirty="0"/>
              <a:t>空氣品質關係圖</a:t>
            </a:r>
            <a:r>
              <a:rPr lang="en-US" altLang="zh-TW" dirty="0"/>
              <a:t>-</a:t>
            </a:r>
            <a:r>
              <a:rPr lang="zh-TW" altLang="en-US" dirty="0"/>
              <a:t>臺東</a:t>
            </a:r>
          </a:p>
        </p:txBody>
      </p:sp>
      <p:pic>
        <p:nvPicPr>
          <p:cNvPr id="7" name="內容版面配置區 6">
            <a:extLst>
              <a:ext uri="{FF2B5EF4-FFF2-40B4-BE49-F238E27FC236}">
                <a16:creationId xmlns:a16="http://schemas.microsoft.com/office/drawing/2014/main" id="{AE5E9BFC-3FDA-E7A2-FE76-9B9936F6C10A}"/>
              </a:ext>
            </a:extLst>
          </p:cNvPr>
          <p:cNvPicPr>
            <a:picLocks noGrp="1" noChangeAspect="1"/>
          </p:cNvPicPr>
          <p:nvPr>
            <p:ph sz="half" idx="1"/>
          </p:nvPr>
        </p:nvPicPr>
        <p:blipFill>
          <a:blip r:embed="rId2"/>
          <a:stretch>
            <a:fillRect/>
          </a:stretch>
        </p:blipFill>
        <p:spPr>
          <a:xfrm>
            <a:off x="1304142" y="2193925"/>
            <a:ext cx="4286229" cy="3978275"/>
          </a:xfrm>
        </p:spPr>
      </p:pic>
      <p:pic>
        <p:nvPicPr>
          <p:cNvPr id="9" name="內容版面配置區 8">
            <a:extLst>
              <a:ext uri="{FF2B5EF4-FFF2-40B4-BE49-F238E27FC236}">
                <a16:creationId xmlns:a16="http://schemas.microsoft.com/office/drawing/2014/main" id="{A953909A-B49D-9EC5-40B0-A23DF06C4007}"/>
              </a:ext>
            </a:extLst>
          </p:cNvPr>
          <p:cNvPicPr>
            <a:picLocks noGrp="1" noChangeAspect="1"/>
          </p:cNvPicPr>
          <p:nvPr>
            <p:ph sz="half" idx="2"/>
          </p:nvPr>
        </p:nvPicPr>
        <p:blipFill>
          <a:blip r:embed="rId3"/>
          <a:stretch>
            <a:fillRect/>
          </a:stretch>
        </p:blipFill>
        <p:spPr>
          <a:xfrm>
            <a:off x="6601596" y="2193925"/>
            <a:ext cx="4279945" cy="3978275"/>
          </a:xfrm>
        </p:spPr>
      </p:pic>
      <p:sp>
        <p:nvSpPr>
          <p:cNvPr id="5" name="投影片編號版面配置區 4">
            <a:extLst>
              <a:ext uri="{FF2B5EF4-FFF2-40B4-BE49-F238E27FC236}">
                <a16:creationId xmlns:a16="http://schemas.microsoft.com/office/drawing/2014/main" id="{89B6FDA2-90C8-3358-C744-ED6E354C6C5C}"/>
              </a:ext>
            </a:extLst>
          </p:cNvPr>
          <p:cNvSpPr>
            <a:spLocks noGrp="1"/>
          </p:cNvSpPr>
          <p:nvPr>
            <p:ph type="sldNum" sz="quarter" idx="12"/>
          </p:nvPr>
        </p:nvSpPr>
        <p:spPr/>
        <p:txBody>
          <a:bodyPr/>
          <a:lstStyle/>
          <a:p>
            <a:fld id="{4FAB73BC-B049-4115-A692-8D63A059BFB8}" type="slidenum">
              <a:rPr lang="en-US" smtClean="0"/>
              <a:t>56</a:t>
            </a:fld>
            <a:endParaRPr lang="en-US" dirty="0"/>
          </a:p>
        </p:txBody>
      </p:sp>
      <p:sp>
        <p:nvSpPr>
          <p:cNvPr id="10" name="文字方塊 9">
            <a:extLst>
              <a:ext uri="{FF2B5EF4-FFF2-40B4-BE49-F238E27FC236}">
                <a16:creationId xmlns:a16="http://schemas.microsoft.com/office/drawing/2014/main" id="{821EE218-F5B4-384F-4704-AC0AE230B050}"/>
              </a:ext>
            </a:extLst>
          </p:cNvPr>
          <p:cNvSpPr txBox="1"/>
          <p:nvPr/>
        </p:nvSpPr>
        <p:spPr>
          <a:xfrm>
            <a:off x="1828800" y="6272784"/>
            <a:ext cx="4062953"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0.46611786426369195</a:t>
            </a:r>
            <a:endParaRPr lang="zh-TW" altLang="en-US" dirty="0"/>
          </a:p>
        </p:txBody>
      </p:sp>
      <p:sp>
        <p:nvSpPr>
          <p:cNvPr id="11" name="文字方塊 10">
            <a:extLst>
              <a:ext uri="{FF2B5EF4-FFF2-40B4-BE49-F238E27FC236}">
                <a16:creationId xmlns:a16="http://schemas.microsoft.com/office/drawing/2014/main" id="{08D20225-CAE8-6D62-610A-2EE19016BD86}"/>
              </a:ext>
            </a:extLst>
          </p:cNvPr>
          <p:cNvSpPr txBox="1"/>
          <p:nvPr/>
        </p:nvSpPr>
        <p:spPr>
          <a:xfrm>
            <a:off x="7022969" y="6373368"/>
            <a:ext cx="3742441"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0.42388499529319923</a:t>
            </a:r>
            <a:endParaRPr lang="zh-TW" altLang="en-US" dirty="0"/>
          </a:p>
        </p:txBody>
      </p:sp>
    </p:spTree>
    <p:extLst>
      <p:ext uri="{BB962C8B-B14F-4D97-AF65-F5344CB8AC3E}">
        <p14:creationId xmlns:p14="http://schemas.microsoft.com/office/powerpoint/2010/main" val="1216825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EA09B-7C55-D014-4491-D8465766A6A5}"/>
              </a:ext>
            </a:extLst>
          </p:cNvPr>
          <p:cNvSpPr>
            <a:spLocks noGrp="1"/>
          </p:cNvSpPr>
          <p:nvPr>
            <p:ph type="title"/>
          </p:nvPr>
        </p:nvSpPr>
        <p:spPr/>
        <p:txBody>
          <a:bodyPr/>
          <a:lstStyle/>
          <a:p>
            <a:r>
              <a:rPr lang="zh-TW" altLang="en-US" dirty="0"/>
              <a:t>空氣品質關係圖</a:t>
            </a:r>
            <a:r>
              <a:rPr lang="en-US" altLang="zh-TW" dirty="0"/>
              <a:t>-</a:t>
            </a:r>
            <a:r>
              <a:rPr lang="zh-TW" altLang="en-US" dirty="0"/>
              <a:t>臺東</a:t>
            </a:r>
          </a:p>
        </p:txBody>
      </p:sp>
      <p:pic>
        <p:nvPicPr>
          <p:cNvPr id="7" name="內容版面配置區 6">
            <a:extLst>
              <a:ext uri="{FF2B5EF4-FFF2-40B4-BE49-F238E27FC236}">
                <a16:creationId xmlns:a16="http://schemas.microsoft.com/office/drawing/2014/main" id="{B2589E91-4A7C-BE04-16C2-14DBAA46E3AA}"/>
              </a:ext>
            </a:extLst>
          </p:cNvPr>
          <p:cNvPicPr>
            <a:picLocks noGrp="1" noChangeAspect="1"/>
          </p:cNvPicPr>
          <p:nvPr>
            <p:ph sz="half" idx="1"/>
          </p:nvPr>
        </p:nvPicPr>
        <p:blipFill>
          <a:blip r:embed="rId2"/>
          <a:stretch>
            <a:fillRect/>
          </a:stretch>
        </p:blipFill>
        <p:spPr>
          <a:xfrm>
            <a:off x="1278415" y="2193925"/>
            <a:ext cx="4337682" cy="3978275"/>
          </a:xfrm>
        </p:spPr>
      </p:pic>
      <p:pic>
        <p:nvPicPr>
          <p:cNvPr id="9" name="內容版面配置區 8">
            <a:extLst>
              <a:ext uri="{FF2B5EF4-FFF2-40B4-BE49-F238E27FC236}">
                <a16:creationId xmlns:a16="http://schemas.microsoft.com/office/drawing/2014/main" id="{89F93023-05D9-B454-0148-74038AFB6CC8}"/>
              </a:ext>
            </a:extLst>
          </p:cNvPr>
          <p:cNvPicPr>
            <a:picLocks noGrp="1" noChangeAspect="1"/>
          </p:cNvPicPr>
          <p:nvPr>
            <p:ph sz="half" idx="2"/>
          </p:nvPr>
        </p:nvPicPr>
        <p:blipFill>
          <a:blip r:embed="rId3"/>
          <a:stretch>
            <a:fillRect/>
          </a:stretch>
        </p:blipFill>
        <p:spPr>
          <a:xfrm>
            <a:off x="6593555" y="2193925"/>
            <a:ext cx="4296028" cy="3978275"/>
          </a:xfrm>
        </p:spPr>
      </p:pic>
      <p:sp>
        <p:nvSpPr>
          <p:cNvPr id="5" name="投影片編號版面配置區 4">
            <a:extLst>
              <a:ext uri="{FF2B5EF4-FFF2-40B4-BE49-F238E27FC236}">
                <a16:creationId xmlns:a16="http://schemas.microsoft.com/office/drawing/2014/main" id="{4EEA76C2-44BD-F7D8-9491-A11F8FB29CCF}"/>
              </a:ext>
            </a:extLst>
          </p:cNvPr>
          <p:cNvSpPr>
            <a:spLocks noGrp="1"/>
          </p:cNvSpPr>
          <p:nvPr>
            <p:ph type="sldNum" sz="quarter" idx="12"/>
          </p:nvPr>
        </p:nvSpPr>
        <p:spPr/>
        <p:txBody>
          <a:bodyPr/>
          <a:lstStyle/>
          <a:p>
            <a:fld id="{4FAB73BC-B049-4115-A692-8D63A059BFB8}" type="slidenum">
              <a:rPr lang="en-US" smtClean="0"/>
              <a:t>57</a:t>
            </a:fld>
            <a:endParaRPr lang="en-US" dirty="0"/>
          </a:p>
        </p:txBody>
      </p:sp>
      <p:sp>
        <p:nvSpPr>
          <p:cNvPr id="10" name="文字方塊 9">
            <a:extLst>
              <a:ext uri="{FF2B5EF4-FFF2-40B4-BE49-F238E27FC236}">
                <a16:creationId xmlns:a16="http://schemas.microsoft.com/office/drawing/2014/main" id="{D2627E84-B574-C0C0-3D55-5686D04FB5DB}"/>
              </a:ext>
            </a:extLst>
          </p:cNvPr>
          <p:cNvSpPr txBox="1"/>
          <p:nvPr/>
        </p:nvSpPr>
        <p:spPr>
          <a:xfrm>
            <a:off x="1687398" y="6172200"/>
            <a:ext cx="4081806"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0.2591625598412184</a:t>
            </a:r>
            <a:endParaRPr lang="zh-TW" altLang="en-US" dirty="0"/>
          </a:p>
        </p:txBody>
      </p:sp>
      <p:sp>
        <p:nvSpPr>
          <p:cNvPr id="11" name="文字方塊 10">
            <a:extLst>
              <a:ext uri="{FF2B5EF4-FFF2-40B4-BE49-F238E27FC236}">
                <a16:creationId xmlns:a16="http://schemas.microsoft.com/office/drawing/2014/main" id="{2E6D25CB-2FAC-06C1-9BBB-660858521F16}"/>
              </a:ext>
            </a:extLst>
          </p:cNvPr>
          <p:cNvSpPr txBox="1"/>
          <p:nvPr/>
        </p:nvSpPr>
        <p:spPr>
          <a:xfrm>
            <a:off x="7022969" y="6172200"/>
            <a:ext cx="3572759"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0.48842587198225684</a:t>
            </a:r>
            <a:endParaRPr lang="zh-TW" altLang="en-US" dirty="0"/>
          </a:p>
        </p:txBody>
      </p:sp>
    </p:spTree>
    <p:extLst>
      <p:ext uri="{BB962C8B-B14F-4D97-AF65-F5344CB8AC3E}">
        <p14:creationId xmlns:p14="http://schemas.microsoft.com/office/powerpoint/2010/main" val="515559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12E042-D889-456A-82C0-5B8B27D02AED}"/>
              </a:ext>
            </a:extLst>
          </p:cNvPr>
          <p:cNvSpPr>
            <a:spLocks noGrp="1"/>
          </p:cNvSpPr>
          <p:nvPr>
            <p:ph type="title"/>
          </p:nvPr>
        </p:nvSpPr>
        <p:spPr/>
        <p:txBody>
          <a:bodyPr/>
          <a:lstStyle/>
          <a:p>
            <a:pPr algn="ctr"/>
            <a:r>
              <a:rPr lang="zh-TW" altLang="en-US" dirty="0"/>
              <a:t>空氣品質關係圖</a:t>
            </a:r>
            <a:r>
              <a:rPr lang="en-US" altLang="zh-TW" dirty="0"/>
              <a:t>-</a:t>
            </a:r>
            <a:r>
              <a:rPr lang="zh-TW" altLang="en-US" dirty="0"/>
              <a:t>花蓮</a:t>
            </a:r>
            <a:r>
              <a:rPr lang="en-US" altLang="zh-TW" dirty="0"/>
              <a:t> (</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F7F94EB0-632C-0140-F378-DE5149774C2A}"/>
              </a:ext>
            </a:extLst>
          </p:cNvPr>
          <p:cNvSpPr>
            <a:spLocks noGrp="1"/>
          </p:cNvSpPr>
          <p:nvPr>
            <p:ph idx="1"/>
          </p:nvPr>
        </p:nvSpPr>
        <p:spPr/>
        <p:txBody>
          <a:bodyPr/>
          <a:lstStyle/>
          <a:p>
            <a:r>
              <a:rPr lang="zh-TW" altLang="en-US" sz="2000" dirty="0"/>
              <a:t>黑色的線是趨勢線</a:t>
            </a:r>
            <a:endParaRPr lang="en-US" altLang="zh-TW" sz="2000" dirty="0"/>
          </a:p>
          <a:p>
            <a:r>
              <a:rPr lang="en-US" altLang="zh-TW" sz="2000" dirty="0"/>
              <a:t>Y</a:t>
            </a:r>
            <a:r>
              <a:rPr lang="zh-TW" altLang="en-US" sz="2000" dirty="0"/>
              <a:t>軸</a:t>
            </a:r>
            <a:r>
              <a:rPr lang="en-US" altLang="zh-TW" sz="2000" dirty="0"/>
              <a:t>:</a:t>
            </a:r>
            <a:r>
              <a:rPr lang="en-US" altLang="zh-TW" sz="2000" dirty="0" err="1"/>
              <a:t>aqi</a:t>
            </a:r>
            <a:endParaRPr lang="en-US" altLang="zh-TW" sz="2000" dirty="0"/>
          </a:p>
          <a:p>
            <a:r>
              <a:rPr lang="en-US" altLang="zh-TW" dirty="0"/>
              <a:t>X</a:t>
            </a:r>
            <a:r>
              <a:rPr lang="zh-TW" altLang="en-US" sz="2000" dirty="0"/>
              <a:t>軸</a:t>
            </a:r>
            <a:r>
              <a:rPr lang="en-US" altLang="zh-TW" sz="2000" dirty="0"/>
              <a:t>:so2</a:t>
            </a:r>
            <a:r>
              <a:rPr lang="zh-TW" altLang="en-US" sz="2000" dirty="0"/>
              <a:t>、</a:t>
            </a:r>
            <a:r>
              <a:rPr lang="en-US" altLang="zh-TW" sz="2000" dirty="0"/>
              <a:t> </a:t>
            </a:r>
            <a:r>
              <a:rPr lang="en-US" altLang="zh-TW" sz="2000" dirty="0" err="1"/>
              <a:t>nox</a:t>
            </a:r>
            <a:r>
              <a:rPr lang="zh-TW" altLang="en-US" sz="2000" dirty="0"/>
              <a:t>、</a:t>
            </a:r>
            <a:r>
              <a:rPr lang="en-US" altLang="zh-TW" sz="2000" dirty="0"/>
              <a:t> pm2.5</a:t>
            </a:r>
            <a:r>
              <a:rPr lang="zh-TW" altLang="en-US" sz="2000" dirty="0"/>
              <a:t>、</a:t>
            </a:r>
            <a:r>
              <a:rPr lang="en-US" altLang="zh-TW" sz="2000" dirty="0"/>
              <a:t> pm10</a:t>
            </a:r>
            <a:r>
              <a:rPr lang="zh-TW" altLang="en-US" sz="2000" dirty="0"/>
              <a:t>、</a:t>
            </a:r>
            <a:r>
              <a:rPr lang="en-US" altLang="zh-TW" sz="2000" dirty="0"/>
              <a:t> co</a:t>
            </a:r>
            <a:r>
              <a:rPr lang="zh-TW" altLang="en-US" sz="2000" dirty="0"/>
              <a:t>、</a:t>
            </a:r>
            <a:r>
              <a:rPr lang="en-US" altLang="zh-TW" sz="2000" dirty="0"/>
              <a:t> o3</a:t>
            </a:r>
          </a:p>
          <a:p>
            <a:r>
              <a:rPr lang="zh-TW" altLang="en-US" sz="2000" dirty="0"/>
              <a:t>資料數是</a:t>
            </a:r>
            <a:r>
              <a:rPr lang="en-US" altLang="zh-TW" dirty="0"/>
              <a:t>1841</a:t>
            </a:r>
            <a:r>
              <a:rPr lang="zh-TW" altLang="en-US" sz="2000" dirty="0"/>
              <a:t>筆</a:t>
            </a:r>
            <a:endParaRPr lang="en-US" altLang="zh-TW" sz="2000" dirty="0"/>
          </a:p>
          <a:p>
            <a:r>
              <a:rPr lang="zh-TW" altLang="en-US" dirty="0"/>
              <a:t>資料日期</a:t>
            </a:r>
            <a:r>
              <a:rPr lang="en-US" altLang="zh-TW" dirty="0"/>
              <a:t>2023/9/12</a:t>
            </a:r>
            <a:r>
              <a:rPr lang="zh-TW" altLang="en-US" dirty="0"/>
              <a:t>到</a:t>
            </a:r>
            <a:r>
              <a:rPr lang="en-US" altLang="zh-TW" dirty="0"/>
              <a:t>2024/1/6</a:t>
            </a:r>
            <a:endParaRPr lang="en-US" altLang="zh-TW" sz="2000" dirty="0"/>
          </a:p>
          <a:p>
            <a:endParaRPr lang="zh-TW" altLang="en-US" dirty="0"/>
          </a:p>
        </p:txBody>
      </p:sp>
      <p:sp>
        <p:nvSpPr>
          <p:cNvPr id="4" name="投影片編號版面配置區 3">
            <a:extLst>
              <a:ext uri="{FF2B5EF4-FFF2-40B4-BE49-F238E27FC236}">
                <a16:creationId xmlns:a16="http://schemas.microsoft.com/office/drawing/2014/main" id="{82DDA13B-3CD4-F2A1-7857-D9CA5CF0E623}"/>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2209984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64F1ED-624F-87CA-AC8B-4484D60BB8DE}"/>
              </a:ext>
            </a:extLst>
          </p:cNvPr>
          <p:cNvSpPr>
            <a:spLocks noGrp="1"/>
          </p:cNvSpPr>
          <p:nvPr>
            <p:ph type="title"/>
          </p:nvPr>
        </p:nvSpPr>
        <p:spPr/>
        <p:txBody>
          <a:bodyPr/>
          <a:lstStyle/>
          <a:p>
            <a:r>
              <a:rPr lang="zh-TW" altLang="en-US" dirty="0"/>
              <a:t>空氣品質關係圖</a:t>
            </a:r>
            <a:r>
              <a:rPr lang="en-US" altLang="zh-TW" dirty="0"/>
              <a:t>-</a:t>
            </a:r>
            <a:r>
              <a:rPr lang="zh-TW" altLang="en-US" dirty="0"/>
              <a:t>花蓮</a:t>
            </a:r>
          </a:p>
        </p:txBody>
      </p:sp>
      <p:pic>
        <p:nvPicPr>
          <p:cNvPr id="7" name="內容版面配置區 6">
            <a:extLst>
              <a:ext uri="{FF2B5EF4-FFF2-40B4-BE49-F238E27FC236}">
                <a16:creationId xmlns:a16="http://schemas.microsoft.com/office/drawing/2014/main" id="{6D02C4AC-77DE-7902-0A65-4962BF6546A5}"/>
              </a:ext>
            </a:extLst>
          </p:cNvPr>
          <p:cNvPicPr>
            <a:picLocks noGrp="1" noChangeAspect="1"/>
          </p:cNvPicPr>
          <p:nvPr>
            <p:ph sz="half" idx="1"/>
          </p:nvPr>
        </p:nvPicPr>
        <p:blipFill>
          <a:blip r:embed="rId2"/>
          <a:stretch>
            <a:fillRect/>
          </a:stretch>
        </p:blipFill>
        <p:spPr>
          <a:xfrm>
            <a:off x="1426843" y="2193925"/>
            <a:ext cx="4040826" cy="3978275"/>
          </a:xfrm>
        </p:spPr>
      </p:pic>
      <p:pic>
        <p:nvPicPr>
          <p:cNvPr id="9" name="內容版面配置區 8">
            <a:extLst>
              <a:ext uri="{FF2B5EF4-FFF2-40B4-BE49-F238E27FC236}">
                <a16:creationId xmlns:a16="http://schemas.microsoft.com/office/drawing/2014/main" id="{7F71E517-828F-650E-B063-42F78C4F5E9D}"/>
              </a:ext>
            </a:extLst>
          </p:cNvPr>
          <p:cNvPicPr>
            <a:picLocks noGrp="1" noChangeAspect="1"/>
          </p:cNvPicPr>
          <p:nvPr>
            <p:ph sz="half" idx="2"/>
          </p:nvPr>
        </p:nvPicPr>
        <p:blipFill>
          <a:blip r:embed="rId3"/>
          <a:stretch>
            <a:fillRect/>
          </a:stretch>
        </p:blipFill>
        <p:spPr>
          <a:xfrm>
            <a:off x="6689781" y="2193925"/>
            <a:ext cx="4103575" cy="3978275"/>
          </a:xfrm>
        </p:spPr>
      </p:pic>
      <p:sp>
        <p:nvSpPr>
          <p:cNvPr id="5" name="投影片編號版面配置區 4">
            <a:extLst>
              <a:ext uri="{FF2B5EF4-FFF2-40B4-BE49-F238E27FC236}">
                <a16:creationId xmlns:a16="http://schemas.microsoft.com/office/drawing/2014/main" id="{57CE85DD-54D1-F1F7-639F-FF59CEE4478F}"/>
              </a:ext>
            </a:extLst>
          </p:cNvPr>
          <p:cNvSpPr>
            <a:spLocks noGrp="1"/>
          </p:cNvSpPr>
          <p:nvPr>
            <p:ph type="sldNum" sz="quarter" idx="12"/>
          </p:nvPr>
        </p:nvSpPr>
        <p:spPr/>
        <p:txBody>
          <a:bodyPr/>
          <a:lstStyle/>
          <a:p>
            <a:fld id="{4FAB73BC-B049-4115-A692-8D63A059BFB8}" type="slidenum">
              <a:rPr lang="en-US" smtClean="0"/>
              <a:t>59</a:t>
            </a:fld>
            <a:endParaRPr lang="en-US" dirty="0"/>
          </a:p>
        </p:txBody>
      </p:sp>
      <p:sp>
        <p:nvSpPr>
          <p:cNvPr id="10" name="文字方塊 9">
            <a:extLst>
              <a:ext uri="{FF2B5EF4-FFF2-40B4-BE49-F238E27FC236}">
                <a16:creationId xmlns:a16="http://schemas.microsoft.com/office/drawing/2014/main" id="{55092343-9473-C789-41A9-BF648D75FC50}"/>
              </a:ext>
            </a:extLst>
          </p:cNvPr>
          <p:cNvSpPr txBox="1"/>
          <p:nvPr/>
        </p:nvSpPr>
        <p:spPr>
          <a:xfrm>
            <a:off x="1677971" y="6344239"/>
            <a:ext cx="3535052"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0.024607501713802216</a:t>
            </a:r>
            <a:endParaRPr lang="zh-TW" altLang="en-US" dirty="0"/>
          </a:p>
        </p:txBody>
      </p:sp>
      <p:sp>
        <p:nvSpPr>
          <p:cNvPr id="11" name="文字方塊 10">
            <a:extLst>
              <a:ext uri="{FF2B5EF4-FFF2-40B4-BE49-F238E27FC236}">
                <a16:creationId xmlns:a16="http://schemas.microsoft.com/office/drawing/2014/main" id="{6DB84515-5712-B437-0AD8-E1710762F165}"/>
              </a:ext>
            </a:extLst>
          </p:cNvPr>
          <p:cNvSpPr txBox="1"/>
          <p:nvPr/>
        </p:nvSpPr>
        <p:spPr>
          <a:xfrm>
            <a:off x="7145518" y="6272149"/>
            <a:ext cx="3647838"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0.04655530227471649</a:t>
            </a:r>
            <a:endParaRPr lang="zh-TW" altLang="en-US" dirty="0"/>
          </a:p>
        </p:txBody>
      </p:sp>
    </p:spTree>
    <p:extLst>
      <p:ext uri="{BB962C8B-B14F-4D97-AF65-F5344CB8AC3E}">
        <p14:creationId xmlns:p14="http://schemas.microsoft.com/office/powerpoint/2010/main" val="390107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03A3-8465-0DC8-5135-06007E9FA788}"/>
              </a:ext>
            </a:extLst>
          </p:cNvPr>
          <p:cNvSpPr>
            <a:spLocks noGrp="1"/>
          </p:cNvSpPr>
          <p:nvPr>
            <p:ph type="title"/>
          </p:nvPr>
        </p:nvSpPr>
        <p:spPr/>
        <p:txBody>
          <a:bodyPr/>
          <a:lstStyle/>
          <a:p>
            <a:pPr algn="ctr"/>
            <a:r>
              <a:rPr lang="zh-TW" altLang="en-US" dirty="0"/>
              <a:t>過度擬合</a:t>
            </a:r>
          </a:p>
        </p:txBody>
      </p:sp>
      <p:sp>
        <p:nvSpPr>
          <p:cNvPr id="3" name="內容版面配置區 2">
            <a:extLst>
              <a:ext uri="{FF2B5EF4-FFF2-40B4-BE49-F238E27FC236}">
                <a16:creationId xmlns:a16="http://schemas.microsoft.com/office/drawing/2014/main" id="{AD88D079-9AE5-2C2C-7E01-240F2EC4CFBB}"/>
              </a:ext>
            </a:extLst>
          </p:cNvPr>
          <p:cNvSpPr>
            <a:spLocks noGrp="1"/>
          </p:cNvSpPr>
          <p:nvPr>
            <p:ph idx="1"/>
          </p:nvPr>
        </p:nvSpPr>
        <p:spPr/>
        <p:txBody>
          <a:bodyPr/>
          <a:lstStyle/>
          <a:p>
            <a:r>
              <a:rPr lang="zh-TW" altLang="en-US" dirty="0">
                <a:effectLst/>
              </a:rPr>
              <a:t>是指模型過度訓練數據，從而無法很好地泛化到新的、未見過的數據上。一些特殊情況也會導致學習斷線，導致新數據上的表現不佳。</a:t>
            </a:r>
            <a:endParaRPr lang="zh-TW" altLang="en-US" dirty="0"/>
          </a:p>
          <a:p>
            <a:pPr marL="0" indent="0">
              <a:buNone/>
            </a:pPr>
            <a:r>
              <a:rPr lang="zh-TW" altLang="en-US" dirty="0">
                <a:effectLst/>
              </a:rPr>
              <a:t>一些常見會導致過度擬合的原因包括：</a:t>
            </a:r>
            <a:endParaRPr lang="zh-TW" altLang="en-US" dirty="0"/>
          </a:p>
          <a:p>
            <a:pPr>
              <a:buFont typeface="+mj-lt"/>
              <a:buAutoNum type="arabicPeriod"/>
            </a:pPr>
            <a:r>
              <a:rPr lang="zh-TW" altLang="en-US" dirty="0">
                <a:effectLst/>
              </a:rPr>
              <a:t>訓練資料量太小，無法很好代表整個資料分佈。</a:t>
            </a:r>
            <a:endParaRPr lang="zh-TW" altLang="en-US" dirty="0"/>
          </a:p>
          <a:p>
            <a:pPr>
              <a:buFont typeface="+mj-lt"/>
              <a:buAutoNum type="arabicPeriod"/>
            </a:pPr>
            <a:r>
              <a:rPr lang="zh-TW" altLang="en-US" dirty="0">
                <a:effectLst/>
              </a:rPr>
              <a:t>模型複雜度已經很高，有過多的參數需要學習。</a:t>
            </a:r>
            <a:endParaRPr lang="zh-TW" altLang="en-US" dirty="0"/>
          </a:p>
          <a:p>
            <a:pPr>
              <a:buFont typeface="+mj-lt"/>
              <a:buAutoNum type="arabicPeriod"/>
            </a:pPr>
            <a:r>
              <a:rPr lang="zh-TW" altLang="en-US" dirty="0">
                <a:effectLst/>
              </a:rPr>
              <a:t>訓練時間過長，模型開始「死記硬背」訓練資料。</a:t>
            </a:r>
            <a:endParaRPr lang="zh-TW" altLang="en-US" dirty="0"/>
          </a:p>
          <a:p>
            <a:pPr>
              <a:buFont typeface="+mj-lt"/>
              <a:buAutoNum type="arabicPeriod"/>
            </a:pPr>
            <a:r>
              <a:rPr lang="zh-TW" altLang="en-US" dirty="0">
                <a:effectLst/>
              </a:rPr>
              <a:t>特徵工程不當，模型學到了一些無關的特徵。</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99FD6EA9-1634-538C-9E69-B71D2595CE57}"/>
              </a:ext>
            </a:extLst>
          </p:cNvPr>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2426702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7E06FD-7188-6466-56FD-9AEB6C0E196D}"/>
              </a:ext>
            </a:extLst>
          </p:cNvPr>
          <p:cNvSpPr>
            <a:spLocks noGrp="1"/>
          </p:cNvSpPr>
          <p:nvPr>
            <p:ph type="title"/>
          </p:nvPr>
        </p:nvSpPr>
        <p:spPr/>
        <p:txBody>
          <a:bodyPr/>
          <a:lstStyle/>
          <a:p>
            <a:r>
              <a:rPr lang="zh-TW" altLang="en-US" dirty="0"/>
              <a:t>空氣品質關係圖</a:t>
            </a:r>
            <a:r>
              <a:rPr lang="en-US" altLang="zh-TW" dirty="0"/>
              <a:t>-</a:t>
            </a:r>
            <a:r>
              <a:rPr lang="zh-TW" altLang="en-US" dirty="0"/>
              <a:t>花蓮</a:t>
            </a:r>
          </a:p>
        </p:txBody>
      </p:sp>
      <p:pic>
        <p:nvPicPr>
          <p:cNvPr id="7" name="內容版面配置區 6">
            <a:extLst>
              <a:ext uri="{FF2B5EF4-FFF2-40B4-BE49-F238E27FC236}">
                <a16:creationId xmlns:a16="http://schemas.microsoft.com/office/drawing/2014/main" id="{34168A36-B31B-FD09-660E-D9C7F65BF143}"/>
              </a:ext>
            </a:extLst>
          </p:cNvPr>
          <p:cNvPicPr>
            <a:picLocks noGrp="1" noChangeAspect="1"/>
          </p:cNvPicPr>
          <p:nvPr>
            <p:ph sz="half" idx="1"/>
          </p:nvPr>
        </p:nvPicPr>
        <p:blipFill>
          <a:blip r:embed="rId2"/>
          <a:stretch>
            <a:fillRect/>
          </a:stretch>
        </p:blipFill>
        <p:spPr>
          <a:xfrm>
            <a:off x="1391709" y="2193925"/>
            <a:ext cx="4111095" cy="3978275"/>
          </a:xfrm>
        </p:spPr>
      </p:pic>
      <p:pic>
        <p:nvPicPr>
          <p:cNvPr id="9" name="內容版面配置區 8">
            <a:extLst>
              <a:ext uri="{FF2B5EF4-FFF2-40B4-BE49-F238E27FC236}">
                <a16:creationId xmlns:a16="http://schemas.microsoft.com/office/drawing/2014/main" id="{498FD9D2-44D1-7408-B367-49C688048C7D}"/>
              </a:ext>
            </a:extLst>
          </p:cNvPr>
          <p:cNvPicPr>
            <a:picLocks noGrp="1" noChangeAspect="1"/>
          </p:cNvPicPr>
          <p:nvPr>
            <p:ph sz="half" idx="2"/>
          </p:nvPr>
        </p:nvPicPr>
        <p:blipFill>
          <a:blip r:embed="rId3"/>
          <a:stretch>
            <a:fillRect/>
          </a:stretch>
        </p:blipFill>
        <p:spPr>
          <a:xfrm>
            <a:off x="6645759" y="2193925"/>
            <a:ext cx="4191620" cy="3978275"/>
          </a:xfrm>
        </p:spPr>
      </p:pic>
      <p:sp>
        <p:nvSpPr>
          <p:cNvPr id="5" name="投影片編號版面配置區 4">
            <a:extLst>
              <a:ext uri="{FF2B5EF4-FFF2-40B4-BE49-F238E27FC236}">
                <a16:creationId xmlns:a16="http://schemas.microsoft.com/office/drawing/2014/main" id="{DFD586A8-DB82-953D-6C6D-E7468316D91C}"/>
              </a:ext>
            </a:extLst>
          </p:cNvPr>
          <p:cNvSpPr>
            <a:spLocks noGrp="1"/>
          </p:cNvSpPr>
          <p:nvPr>
            <p:ph type="sldNum" sz="quarter" idx="12"/>
          </p:nvPr>
        </p:nvSpPr>
        <p:spPr/>
        <p:txBody>
          <a:bodyPr/>
          <a:lstStyle/>
          <a:p>
            <a:fld id="{4FAB73BC-B049-4115-A692-8D63A059BFB8}" type="slidenum">
              <a:rPr lang="en-US" smtClean="0"/>
              <a:t>60</a:t>
            </a:fld>
            <a:endParaRPr lang="en-US" dirty="0"/>
          </a:p>
        </p:txBody>
      </p:sp>
      <p:sp>
        <p:nvSpPr>
          <p:cNvPr id="10" name="文字方塊 9">
            <a:extLst>
              <a:ext uri="{FF2B5EF4-FFF2-40B4-BE49-F238E27FC236}">
                <a16:creationId xmlns:a16="http://schemas.microsoft.com/office/drawing/2014/main" id="{8C93EACE-0BC0-C515-A5C7-C6568333E1AE}"/>
              </a:ext>
            </a:extLst>
          </p:cNvPr>
          <p:cNvSpPr txBox="1"/>
          <p:nvPr/>
        </p:nvSpPr>
        <p:spPr>
          <a:xfrm>
            <a:off x="1875934" y="6272784"/>
            <a:ext cx="3459637"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0.5413537656201117</a:t>
            </a:r>
            <a:endParaRPr lang="zh-TW" altLang="en-US" dirty="0"/>
          </a:p>
        </p:txBody>
      </p:sp>
      <p:sp>
        <p:nvSpPr>
          <p:cNvPr id="11" name="文字方塊 10">
            <a:extLst>
              <a:ext uri="{FF2B5EF4-FFF2-40B4-BE49-F238E27FC236}">
                <a16:creationId xmlns:a16="http://schemas.microsoft.com/office/drawing/2014/main" id="{3D13263C-01F2-B08F-43B1-0B2398F4AF8E}"/>
              </a:ext>
            </a:extLst>
          </p:cNvPr>
          <p:cNvSpPr txBox="1"/>
          <p:nvPr/>
        </p:nvSpPr>
        <p:spPr>
          <a:xfrm>
            <a:off x="7126664" y="6272149"/>
            <a:ext cx="3629320"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0.44692288280153547</a:t>
            </a:r>
            <a:endParaRPr lang="zh-TW" altLang="en-US" dirty="0"/>
          </a:p>
        </p:txBody>
      </p:sp>
    </p:spTree>
    <p:extLst>
      <p:ext uri="{BB962C8B-B14F-4D97-AF65-F5344CB8AC3E}">
        <p14:creationId xmlns:p14="http://schemas.microsoft.com/office/powerpoint/2010/main" val="432616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41EBBC-103E-A579-69F2-8B8AAC5551F5}"/>
              </a:ext>
            </a:extLst>
          </p:cNvPr>
          <p:cNvSpPr>
            <a:spLocks noGrp="1"/>
          </p:cNvSpPr>
          <p:nvPr>
            <p:ph type="title"/>
          </p:nvPr>
        </p:nvSpPr>
        <p:spPr/>
        <p:txBody>
          <a:bodyPr/>
          <a:lstStyle/>
          <a:p>
            <a:r>
              <a:rPr lang="zh-TW" altLang="en-US" dirty="0"/>
              <a:t>空氣品質關係圖</a:t>
            </a:r>
            <a:r>
              <a:rPr lang="en-US" altLang="zh-TW" dirty="0"/>
              <a:t>-</a:t>
            </a:r>
            <a:r>
              <a:rPr lang="zh-TW" altLang="en-US" dirty="0"/>
              <a:t>花蓮</a:t>
            </a:r>
          </a:p>
        </p:txBody>
      </p:sp>
      <p:pic>
        <p:nvPicPr>
          <p:cNvPr id="7" name="內容版面配置區 6">
            <a:extLst>
              <a:ext uri="{FF2B5EF4-FFF2-40B4-BE49-F238E27FC236}">
                <a16:creationId xmlns:a16="http://schemas.microsoft.com/office/drawing/2014/main" id="{2F983AA3-2F3D-9058-6D44-BA82036FA4D9}"/>
              </a:ext>
            </a:extLst>
          </p:cNvPr>
          <p:cNvPicPr>
            <a:picLocks noGrp="1" noChangeAspect="1"/>
          </p:cNvPicPr>
          <p:nvPr>
            <p:ph sz="half" idx="1"/>
          </p:nvPr>
        </p:nvPicPr>
        <p:blipFill>
          <a:blip r:embed="rId2"/>
          <a:stretch>
            <a:fillRect/>
          </a:stretch>
        </p:blipFill>
        <p:spPr>
          <a:xfrm>
            <a:off x="1333016" y="2193925"/>
            <a:ext cx="4228480" cy="3978275"/>
          </a:xfrm>
        </p:spPr>
      </p:pic>
      <p:pic>
        <p:nvPicPr>
          <p:cNvPr id="9" name="內容版面配置區 8">
            <a:extLst>
              <a:ext uri="{FF2B5EF4-FFF2-40B4-BE49-F238E27FC236}">
                <a16:creationId xmlns:a16="http://schemas.microsoft.com/office/drawing/2014/main" id="{B4580CD2-825E-EBB0-B547-746B3D13FDDC}"/>
              </a:ext>
            </a:extLst>
          </p:cNvPr>
          <p:cNvPicPr>
            <a:picLocks noGrp="1" noChangeAspect="1"/>
          </p:cNvPicPr>
          <p:nvPr>
            <p:ph sz="half" idx="2"/>
          </p:nvPr>
        </p:nvPicPr>
        <p:blipFill>
          <a:blip r:embed="rId3"/>
          <a:stretch>
            <a:fillRect/>
          </a:stretch>
        </p:blipFill>
        <p:spPr>
          <a:xfrm>
            <a:off x="6708714" y="2193925"/>
            <a:ext cx="4065709" cy="3978275"/>
          </a:xfrm>
        </p:spPr>
      </p:pic>
      <p:sp>
        <p:nvSpPr>
          <p:cNvPr id="5" name="投影片編號版面配置區 4">
            <a:extLst>
              <a:ext uri="{FF2B5EF4-FFF2-40B4-BE49-F238E27FC236}">
                <a16:creationId xmlns:a16="http://schemas.microsoft.com/office/drawing/2014/main" id="{818C932D-81CF-8EAC-B9B8-A1207DDA84F7}"/>
              </a:ext>
            </a:extLst>
          </p:cNvPr>
          <p:cNvSpPr>
            <a:spLocks noGrp="1"/>
          </p:cNvSpPr>
          <p:nvPr>
            <p:ph type="sldNum" sz="quarter" idx="12"/>
          </p:nvPr>
        </p:nvSpPr>
        <p:spPr/>
        <p:txBody>
          <a:bodyPr/>
          <a:lstStyle/>
          <a:p>
            <a:fld id="{4FAB73BC-B049-4115-A692-8D63A059BFB8}" type="slidenum">
              <a:rPr lang="en-US" smtClean="0"/>
              <a:t>61</a:t>
            </a:fld>
            <a:endParaRPr lang="en-US" dirty="0"/>
          </a:p>
        </p:txBody>
      </p:sp>
      <p:sp>
        <p:nvSpPr>
          <p:cNvPr id="10" name="文字方塊 9">
            <a:extLst>
              <a:ext uri="{FF2B5EF4-FFF2-40B4-BE49-F238E27FC236}">
                <a16:creationId xmlns:a16="http://schemas.microsoft.com/office/drawing/2014/main" id="{43059C15-E240-EC8C-0A9D-8FB5EBD4968F}"/>
              </a:ext>
            </a:extLst>
          </p:cNvPr>
          <p:cNvSpPr txBox="1"/>
          <p:nvPr/>
        </p:nvSpPr>
        <p:spPr>
          <a:xfrm>
            <a:off x="1725105" y="6272784"/>
            <a:ext cx="3836391"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0.2585169045089175</a:t>
            </a:r>
            <a:endParaRPr lang="zh-TW" altLang="en-US" dirty="0"/>
          </a:p>
        </p:txBody>
      </p:sp>
      <p:sp>
        <p:nvSpPr>
          <p:cNvPr id="11" name="文字方塊 10">
            <a:extLst>
              <a:ext uri="{FF2B5EF4-FFF2-40B4-BE49-F238E27FC236}">
                <a16:creationId xmlns:a16="http://schemas.microsoft.com/office/drawing/2014/main" id="{D95C9959-F463-09B8-57F5-84F7B66BAD73}"/>
              </a:ext>
            </a:extLst>
          </p:cNvPr>
          <p:cNvSpPr txBox="1"/>
          <p:nvPr/>
        </p:nvSpPr>
        <p:spPr>
          <a:xfrm>
            <a:off x="7070103" y="6373368"/>
            <a:ext cx="3704320"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0.2727064411431047</a:t>
            </a:r>
            <a:endParaRPr lang="zh-TW" altLang="en-US" dirty="0"/>
          </a:p>
        </p:txBody>
      </p:sp>
    </p:spTree>
    <p:extLst>
      <p:ext uri="{BB962C8B-B14F-4D97-AF65-F5344CB8AC3E}">
        <p14:creationId xmlns:p14="http://schemas.microsoft.com/office/powerpoint/2010/main" val="3585554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FB2028-95C9-B738-1FDD-04EC3A130018}"/>
              </a:ext>
            </a:extLst>
          </p:cNvPr>
          <p:cNvSpPr>
            <a:spLocks noGrp="1"/>
          </p:cNvSpPr>
          <p:nvPr>
            <p:ph type="title"/>
          </p:nvPr>
        </p:nvSpPr>
        <p:spPr/>
        <p:txBody>
          <a:bodyPr/>
          <a:lstStyle/>
          <a:p>
            <a:pPr algn="ctr"/>
            <a:r>
              <a:rPr lang="zh-TW" altLang="en-US" dirty="0"/>
              <a:t>空氣品質關係圖</a:t>
            </a:r>
            <a:r>
              <a:rPr lang="en-US" altLang="zh-TW" dirty="0"/>
              <a:t>-</a:t>
            </a:r>
            <a:r>
              <a:rPr lang="zh-TW" altLang="en-US" dirty="0"/>
              <a:t>冬山</a:t>
            </a:r>
            <a:r>
              <a:rPr lang="en-US" altLang="zh-TW" dirty="0"/>
              <a:t> (</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26486EA3-22C9-7287-EE99-282DC8570917}"/>
              </a:ext>
            </a:extLst>
          </p:cNvPr>
          <p:cNvSpPr>
            <a:spLocks noGrp="1"/>
          </p:cNvSpPr>
          <p:nvPr>
            <p:ph idx="1"/>
          </p:nvPr>
        </p:nvSpPr>
        <p:spPr/>
        <p:txBody>
          <a:bodyPr/>
          <a:lstStyle/>
          <a:p>
            <a:r>
              <a:rPr lang="zh-TW" altLang="en-US" sz="2000" dirty="0"/>
              <a:t>黑色的線是趨勢線</a:t>
            </a:r>
            <a:endParaRPr lang="en-US" altLang="zh-TW" sz="2000" dirty="0"/>
          </a:p>
          <a:p>
            <a:r>
              <a:rPr lang="en-US" altLang="zh-TW" sz="2000" dirty="0"/>
              <a:t>Y</a:t>
            </a:r>
            <a:r>
              <a:rPr lang="zh-TW" altLang="en-US" sz="2000" dirty="0"/>
              <a:t>軸</a:t>
            </a:r>
            <a:r>
              <a:rPr lang="en-US" altLang="zh-TW" sz="2000" dirty="0"/>
              <a:t>:</a:t>
            </a:r>
            <a:r>
              <a:rPr lang="en-US" altLang="zh-TW" sz="2000" dirty="0" err="1"/>
              <a:t>aqi</a:t>
            </a:r>
            <a:endParaRPr lang="en-US" altLang="zh-TW" sz="2000" dirty="0"/>
          </a:p>
          <a:p>
            <a:r>
              <a:rPr lang="en-US" altLang="zh-TW" dirty="0"/>
              <a:t>X</a:t>
            </a:r>
            <a:r>
              <a:rPr lang="zh-TW" altLang="en-US" sz="2000" dirty="0"/>
              <a:t>軸</a:t>
            </a:r>
            <a:r>
              <a:rPr lang="en-US" altLang="zh-TW" sz="2000" dirty="0"/>
              <a:t>:so2</a:t>
            </a:r>
            <a:r>
              <a:rPr lang="zh-TW" altLang="en-US" sz="2000" dirty="0"/>
              <a:t>、</a:t>
            </a:r>
            <a:r>
              <a:rPr lang="en-US" altLang="zh-TW" sz="2000" dirty="0"/>
              <a:t> </a:t>
            </a:r>
            <a:r>
              <a:rPr lang="en-US" altLang="zh-TW" sz="2000" dirty="0" err="1"/>
              <a:t>nox</a:t>
            </a:r>
            <a:r>
              <a:rPr lang="zh-TW" altLang="en-US" sz="2000" dirty="0"/>
              <a:t>、</a:t>
            </a:r>
            <a:r>
              <a:rPr lang="en-US" altLang="zh-TW" sz="2000" dirty="0"/>
              <a:t> pm2.5</a:t>
            </a:r>
            <a:r>
              <a:rPr lang="zh-TW" altLang="en-US" sz="2000" dirty="0"/>
              <a:t>、</a:t>
            </a:r>
            <a:r>
              <a:rPr lang="en-US" altLang="zh-TW" sz="2000" dirty="0"/>
              <a:t> pm10</a:t>
            </a:r>
            <a:r>
              <a:rPr lang="zh-TW" altLang="en-US" sz="2000" dirty="0"/>
              <a:t>、</a:t>
            </a:r>
            <a:r>
              <a:rPr lang="en-US" altLang="zh-TW" sz="2000" dirty="0"/>
              <a:t> co</a:t>
            </a:r>
            <a:r>
              <a:rPr lang="zh-TW" altLang="en-US" sz="2000" dirty="0"/>
              <a:t>、</a:t>
            </a:r>
            <a:r>
              <a:rPr lang="en-US" altLang="zh-TW" sz="2000" dirty="0"/>
              <a:t> o3</a:t>
            </a:r>
          </a:p>
          <a:p>
            <a:r>
              <a:rPr lang="zh-TW" altLang="en-US" sz="2000" dirty="0"/>
              <a:t>資料數是</a:t>
            </a:r>
            <a:r>
              <a:rPr lang="en-US" altLang="zh-TW" dirty="0"/>
              <a:t>1841</a:t>
            </a:r>
            <a:r>
              <a:rPr lang="zh-TW" altLang="en-US" sz="2000" dirty="0"/>
              <a:t>筆</a:t>
            </a:r>
            <a:endParaRPr lang="en-US" altLang="zh-TW" sz="2000" dirty="0"/>
          </a:p>
          <a:p>
            <a:r>
              <a:rPr lang="zh-TW" altLang="en-US" dirty="0"/>
              <a:t>資料日期</a:t>
            </a:r>
            <a:r>
              <a:rPr lang="en-US" altLang="zh-TW" dirty="0"/>
              <a:t>2023/9/12</a:t>
            </a:r>
            <a:r>
              <a:rPr lang="zh-TW" altLang="en-US" dirty="0"/>
              <a:t>到</a:t>
            </a:r>
            <a:r>
              <a:rPr lang="en-US" altLang="zh-TW" dirty="0"/>
              <a:t>2024/1/6</a:t>
            </a:r>
            <a:endParaRPr lang="en-US" altLang="zh-TW" sz="2000" dirty="0"/>
          </a:p>
          <a:p>
            <a:endParaRPr lang="zh-TW" altLang="en-US" dirty="0"/>
          </a:p>
        </p:txBody>
      </p:sp>
      <p:sp>
        <p:nvSpPr>
          <p:cNvPr id="4" name="投影片編號版面配置區 3">
            <a:extLst>
              <a:ext uri="{FF2B5EF4-FFF2-40B4-BE49-F238E27FC236}">
                <a16:creationId xmlns:a16="http://schemas.microsoft.com/office/drawing/2014/main" id="{606222F8-62F4-65DB-891E-05D57BFF3DAE}"/>
              </a:ext>
            </a:extLst>
          </p:cNvPr>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3696268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D87548-85EE-B96C-C736-57C2568D528C}"/>
              </a:ext>
            </a:extLst>
          </p:cNvPr>
          <p:cNvSpPr>
            <a:spLocks noGrp="1"/>
          </p:cNvSpPr>
          <p:nvPr>
            <p:ph type="title"/>
          </p:nvPr>
        </p:nvSpPr>
        <p:spPr/>
        <p:txBody>
          <a:bodyPr/>
          <a:lstStyle/>
          <a:p>
            <a:r>
              <a:rPr lang="zh-TW" altLang="en-US" dirty="0"/>
              <a:t>空氣品質關係圖</a:t>
            </a:r>
            <a:r>
              <a:rPr lang="en-US" altLang="zh-TW" dirty="0"/>
              <a:t>-</a:t>
            </a:r>
            <a:r>
              <a:rPr lang="zh-TW" altLang="en-US" dirty="0"/>
              <a:t>冬山</a:t>
            </a:r>
          </a:p>
        </p:txBody>
      </p:sp>
      <p:pic>
        <p:nvPicPr>
          <p:cNvPr id="7" name="內容版面配置區 6">
            <a:extLst>
              <a:ext uri="{FF2B5EF4-FFF2-40B4-BE49-F238E27FC236}">
                <a16:creationId xmlns:a16="http://schemas.microsoft.com/office/drawing/2014/main" id="{B4B1778D-6FAB-E0FF-E584-BF40BA0F39E8}"/>
              </a:ext>
            </a:extLst>
          </p:cNvPr>
          <p:cNvPicPr>
            <a:picLocks noGrp="1" noChangeAspect="1"/>
          </p:cNvPicPr>
          <p:nvPr>
            <p:ph sz="half" idx="1"/>
          </p:nvPr>
        </p:nvPicPr>
        <p:blipFill>
          <a:blip r:embed="rId2"/>
          <a:stretch>
            <a:fillRect/>
          </a:stretch>
        </p:blipFill>
        <p:spPr>
          <a:xfrm>
            <a:off x="1549712" y="2361724"/>
            <a:ext cx="3795089" cy="3642676"/>
          </a:xfrm>
        </p:spPr>
      </p:pic>
      <p:pic>
        <p:nvPicPr>
          <p:cNvPr id="9" name="內容版面配置區 8">
            <a:extLst>
              <a:ext uri="{FF2B5EF4-FFF2-40B4-BE49-F238E27FC236}">
                <a16:creationId xmlns:a16="http://schemas.microsoft.com/office/drawing/2014/main" id="{31DAF525-6740-A1BD-E298-448F9E3E2B97}"/>
              </a:ext>
            </a:extLst>
          </p:cNvPr>
          <p:cNvPicPr>
            <a:picLocks noGrp="1" noChangeAspect="1"/>
          </p:cNvPicPr>
          <p:nvPr>
            <p:ph sz="half" idx="2"/>
          </p:nvPr>
        </p:nvPicPr>
        <p:blipFill>
          <a:blip r:embed="rId3"/>
          <a:stretch>
            <a:fillRect/>
          </a:stretch>
        </p:blipFill>
        <p:spPr>
          <a:xfrm>
            <a:off x="6832593" y="2361724"/>
            <a:ext cx="3817951" cy="3642676"/>
          </a:xfrm>
        </p:spPr>
      </p:pic>
      <p:sp>
        <p:nvSpPr>
          <p:cNvPr id="5" name="投影片編號版面配置區 4">
            <a:extLst>
              <a:ext uri="{FF2B5EF4-FFF2-40B4-BE49-F238E27FC236}">
                <a16:creationId xmlns:a16="http://schemas.microsoft.com/office/drawing/2014/main" id="{03B99CAA-48F9-046B-3C0D-0690E06E1C04}"/>
              </a:ext>
            </a:extLst>
          </p:cNvPr>
          <p:cNvSpPr>
            <a:spLocks noGrp="1"/>
          </p:cNvSpPr>
          <p:nvPr>
            <p:ph type="sldNum" sz="quarter" idx="12"/>
          </p:nvPr>
        </p:nvSpPr>
        <p:spPr/>
        <p:txBody>
          <a:bodyPr/>
          <a:lstStyle/>
          <a:p>
            <a:fld id="{4FAB73BC-B049-4115-A692-8D63A059BFB8}" type="slidenum">
              <a:rPr lang="en-US" smtClean="0"/>
              <a:t>63</a:t>
            </a:fld>
            <a:endParaRPr lang="en-US" dirty="0"/>
          </a:p>
        </p:txBody>
      </p:sp>
      <p:sp>
        <p:nvSpPr>
          <p:cNvPr id="10" name="文字方塊 9">
            <a:extLst>
              <a:ext uri="{FF2B5EF4-FFF2-40B4-BE49-F238E27FC236}">
                <a16:creationId xmlns:a16="http://schemas.microsoft.com/office/drawing/2014/main" id="{4B423128-09B2-0130-AD6F-5F2CA0416FFA}"/>
              </a:ext>
            </a:extLst>
          </p:cNvPr>
          <p:cNvSpPr txBox="1"/>
          <p:nvPr/>
        </p:nvSpPr>
        <p:spPr>
          <a:xfrm>
            <a:off x="1875934" y="6146276"/>
            <a:ext cx="3468867"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0.017803022079122655</a:t>
            </a:r>
            <a:endParaRPr lang="zh-TW" altLang="en-US" dirty="0"/>
          </a:p>
        </p:txBody>
      </p:sp>
      <p:sp>
        <p:nvSpPr>
          <p:cNvPr id="11" name="文字方塊 10">
            <a:extLst>
              <a:ext uri="{FF2B5EF4-FFF2-40B4-BE49-F238E27FC236}">
                <a16:creationId xmlns:a16="http://schemas.microsoft.com/office/drawing/2014/main" id="{49B93206-2191-8691-09C8-73758ECA5AEB}"/>
              </a:ext>
            </a:extLst>
          </p:cNvPr>
          <p:cNvSpPr txBox="1"/>
          <p:nvPr/>
        </p:nvSpPr>
        <p:spPr>
          <a:xfrm>
            <a:off x="7277493" y="6146276"/>
            <a:ext cx="3195686"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0.0007732949660176347</a:t>
            </a:r>
            <a:endParaRPr lang="zh-TW" altLang="en-US" dirty="0"/>
          </a:p>
        </p:txBody>
      </p:sp>
    </p:spTree>
    <p:extLst>
      <p:ext uri="{BB962C8B-B14F-4D97-AF65-F5344CB8AC3E}">
        <p14:creationId xmlns:p14="http://schemas.microsoft.com/office/powerpoint/2010/main" val="2136214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42679C-43E0-6163-9E8E-2C6FA7EA1D5C}"/>
              </a:ext>
            </a:extLst>
          </p:cNvPr>
          <p:cNvSpPr>
            <a:spLocks noGrp="1"/>
          </p:cNvSpPr>
          <p:nvPr>
            <p:ph type="title"/>
          </p:nvPr>
        </p:nvSpPr>
        <p:spPr/>
        <p:txBody>
          <a:bodyPr/>
          <a:lstStyle/>
          <a:p>
            <a:r>
              <a:rPr lang="zh-TW" altLang="en-US" dirty="0"/>
              <a:t>空氣品質關係圖</a:t>
            </a:r>
            <a:r>
              <a:rPr lang="en-US" altLang="zh-TW" dirty="0"/>
              <a:t>-</a:t>
            </a:r>
            <a:r>
              <a:rPr lang="zh-TW" altLang="en-US" dirty="0"/>
              <a:t>冬山</a:t>
            </a:r>
          </a:p>
        </p:txBody>
      </p:sp>
      <p:pic>
        <p:nvPicPr>
          <p:cNvPr id="7" name="內容版面配置區 6">
            <a:extLst>
              <a:ext uri="{FF2B5EF4-FFF2-40B4-BE49-F238E27FC236}">
                <a16:creationId xmlns:a16="http://schemas.microsoft.com/office/drawing/2014/main" id="{ACB7F84E-E57A-36DC-D8D9-E40E8E7E05C0}"/>
              </a:ext>
            </a:extLst>
          </p:cNvPr>
          <p:cNvPicPr>
            <a:picLocks noGrp="1" noChangeAspect="1"/>
          </p:cNvPicPr>
          <p:nvPr>
            <p:ph sz="half" idx="1"/>
          </p:nvPr>
        </p:nvPicPr>
        <p:blipFill>
          <a:blip r:embed="rId2"/>
          <a:stretch>
            <a:fillRect/>
          </a:stretch>
        </p:blipFill>
        <p:spPr>
          <a:xfrm>
            <a:off x="1557332" y="2380776"/>
            <a:ext cx="3779848" cy="3604572"/>
          </a:xfrm>
        </p:spPr>
      </p:pic>
      <p:pic>
        <p:nvPicPr>
          <p:cNvPr id="9" name="內容版面配置區 8">
            <a:extLst>
              <a:ext uri="{FF2B5EF4-FFF2-40B4-BE49-F238E27FC236}">
                <a16:creationId xmlns:a16="http://schemas.microsoft.com/office/drawing/2014/main" id="{B8ED46F0-2F56-6FA8-DEEC-8852D8E12073}"/>
              </a:ext>
            </a:extLst>
          </p:cNvPr>
          <p:cNvPicPr>
            <a:picLocks noGrp="1" noChangeAspect="1"/>
          </p:cNvPicPr>
          <p:nvPr>
            <p:ph sz="half" idx="2"/>
          </p:nvPr>
        </p:nvPicPr>
        <p:blipFill>
          <a:blip r:embed="rId3"/>
          <a:stretch>
            <a:fillRect/>
          </a:stretch>
        </p:blipFill>
        <p:spPr>
          <a:xfrm>
            <a:off x="6802111" y="2392207"/>
            <a:ext cx="3878916" cy="3581710"/>
          </a:xfrm>
        </p:spPr>
      </p:pic>
      <p:sp>
        <p:nvSpPr>
          <p:cNvPr id="5" name="投影片編號版面配置區 4">
            <a:extLst>
              <a:ext uri="{FF2B5EF4-FFF2-40B4-BE49-F238E27FC236}">
                <a16:creationId xmlns:a16="http://schemas.microsoft.com/office/drawing/2014/main" id="{5D9945A1-D25A-EDEF-5901-1A190A93B7F2}"/>
              </a:ext>
            </a:extLst>
          </p:cNvPr>
          <p:cNvSpPr>
            <a:spLocks noGrp="1"/>
          </p:cNvSpPr>
          <p:nvPr>
            <p:ph type="sldNum" sz="quarter" idx="12"/>
          </p:nvPr>
        </p:nvSpPr>
        <p:spPr/>
        <p:txBody>
          <a:bodyPr/>
          <a:lstStyle/>
          <a:p>
            <a:fld id="{4FAB73BC-B049-4115-A692-8D63A059BFB8}" type="slidenum">
              <a:rPr lang="en-US" smtClean="0"/>
              <a:t>64</a:t>
            </a:fld>
            <a:endParaRPr lang="en-US" dirty="0"/>
          </a:p>
        </p:txBody>
      </p:sp>
      <p:sp>
        <p:nvSpPr>
          <p:cNvPr id="10" name="文字方塊 9">
            <a:extLst>
              <a:ext uri="{FF2B5EF4-FFF2-40B4-BE49-F238E27FC236}">
                <a16:creationId xmlns:a16="http://schemas.microsoft.com/office/drawing/2014/main" id="{4C9F4F4F-148A-C810-0752-F64CA5A5A33B}"/>
              </a:ext>
            </a:extLst>
          </p:cNvPr>
          <p:cNvSpPr txBox="1"/>
          <p:nvPr/>
        </p:nvSpPr>
        <p:spPr>
          <a:xfrm>
            <a:off x="1772239" y="6272784"/>
            <a:ext cx="3186260"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0.55578992561819</a:t>
            </a:r>
            <a:endParaRPr lang="zh-TW" altLang="en-US" dirty="0"/>
          </a:p>
        </p:txBody>
      </p:sp>
      <p:sp>
        <p:nvSpPr>
          <p:cNvPr id="11" name="文字方塊 10">
            <a:extLst>
              <a:ext uri="{FF2B5EF4-FFF2-40B4-BE49-F238E27FC236}">
                <a16:creationId xmlns:a16="http://schemas.microsoft.com/office/drawing/2014/main" id="{EFEAE62E-D689-85C7-8AEF-B61E315D8522}"/>
              </a:ext>
            </a:extLst>
          </p:cNvPr>
          <p:cNvSpPr txBox="1"/>
          <p:nvPr/>
        </p:nvSpPr>
        <p:spPr>
          <a:xfrm>
            <a:off x="7098384" y="6183984"/>
            <a:ext cx="3582643"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0.3777344713407602</a:t>
            </a:r>
            <a:endParaRPr lang="zh-TW" altLang="en-US" dirty="0"/>
          </a:p>
        </p:txBody>
      </p:sp>
    </p:spTree>
    <p:extLst>
      <p:ext uri="{BB962C8B-B14F-4D97-AF65-F5344CB8AC3E}">
        <p14:creationId xmlns:p14="http://schemas.microsoft.com/office/powerpoint/2010/main" val="3004838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7FF540-6CB9-F714-C20F-39637623BC75}"/>
              </a:ext>
            </a:extLst>
          </p:cNvPr>
          <p:cNvSpPr>
            <a:spLocks noGrp="1"/>
          </p:cNvSpPr>
          <p:nvPr>
            <p:ph type="title"/>
          </p:nvPr>
        </p:nvSpPr>
        <p:spPr/>
        <p:txBody>
          <a:bodyPr/>
          <a:lstStyle/>
          <a:p>
            <a:r>
              <a:rPr lang="zh-TW" altLang="en-US" dirty="0"/>
              <a:t>空氣品質關係圖</a:t>
            </a:r>
            <a:r>
              <a:rPr lang="en-US" altLang="zh-TW" dirty="0"/>
              <a:t>-</a:t>
            </a:r>
            <a:r>
              <a:rPr lang="zh-TW" altLang="en-US" dirty="0"/>
              <a:t>冬山</a:t>
            </a:r>
          </a:p>
        </p:txBody>
      </p:sp>
      <p:pic>
        <p:nvPicPr>
          <p:cNvPr id="7" name="內容版面配置區 6">
            <a:extLst>
              <a:ext uri="{FF2B5EF4-FFF2-40B4-BE49-F238E27FC236}">
                <a16:creationId xmlns:a16="http://schemas.microsoft.com/office/drawing/2014/main" id="{DB36A31F-3F44-1F65-8BFA-F0776D7B8A17}"/>
              </a:ext>
            </a:extLst>
          </p:cNvPr>
          <p:cNvPicPr>
            <a:picLocks noGrp="1" noChangeAspect="1"/>
          </p:cNvPicPr>
          <p:nvPr>
            <p:ph sz="half" idx="1"/>
          </p:nvPr>
        </p:nvPicPr>
        <p:blipFill>
          <a:blip r:embed="rId2"/>
          <a:stretch>
            <a:fillRect/>
          </a:stretch>
        </p:blipFill>
        <p:spPr>
          <a:xfrm>
            <a:off x="1443023" y="2376966"/>
            <a:ext cx="4008467" cy="3612193"/>
          </a:xfrm>
        </p:spPr>
      </p:pic>
      <p:pic>
        <p:nvPicPr>
          <p:cNvPr id="9" name="內容版面配置區 8">
            <a:extLst>
              <a:ext uri="{FF2B5EF4-FFF2-40B4-BE49-F238E27FC236}">
                <a16:creationId xmlns:a16="http://schemas.microsoft.com/office/drawing/2014/main" id="{412D67A0-AFD4-78AB-950F-1896C8275222}"/>
              </a:ext>
            </a:extLst>
          </p:cNvPr>
          <p:cNvPicPr>
            <a:picLocks noGrp="1" noChangeAspect="1"/>
          </p:cNvPicPr>
          <p:nvPr>
            <p:ph sz="half" idx="2"/>
          </p:nvPr>
        </p:nvPicPr>
        <p:blipFill>
          <a:blip r:embed="rId3"/>
          <a:stretch>
            <a:fillRect/>
          </a:stretch>
        </p:blipFill>
        <p:spPr>
          <a:xfrm>
            <a:off x="6802111" y="2392207"/>
            <a:ext cx="3878916" cy="3581710"/>
          </a:xfrm>
        </p:spPr>
      </p:pic>
      <p:sp>
        <p:nvSpPr>
          <p:cNvPr id="5" name="投影片編號版面配置區 4">
            <a:extLst>
              <a:ext uri="{FF2B5EF4-FFF2-40B4-BE49-F238E27FC236}">
                <a16:creationId xmlns:a16="http://schemas.microsoft.com/office/drawing/2014/main" id="{3699EEED-455F-ECB0-614E-FE8CF0421181}"/>
              </a:ext>
            </a:extLst>
          </p:cNvPr>
          <p:cNvSpPr>
            <a:spLocks noGrp="1"/>
          </p:cNvSpPr>
          <p:nvPr>
            <p:ph type="sldNum" sz="quarter" idx="12"/>
          </p:nvPr>
        </p:nvSpPr>
        <p:spPr/>
        <p:txBody>
          <a:bodyPr/>
          <a:lstStyle/>
          <a:p>
            <a:fld id="{4FAB73BC-B049-4115-A692-8D63A059BFB8}" type="slidenum">
              <a:rPr lang="en-US" smtClean="0"/>
              <a:t>65</a:t>
            </a:fld>
            <a:endParaRPr lang="en-US" dirty="0"/>
          </a:p>
        </p:txBody>
      </p:sp>
      <p:sp>
        <p:nvSpPr>
          <p:cNvPr id="10" name="文字方塊 9">
            <a:extLst>
              <a:ext uri="{FF2B5EF4-FFF2-40B4-BE49-F238E27FC236}">
                <a16:creationId xmlns:a16="http://schemas.microsoft.com/office/drawing/2014/main" id="{F0A774D7-B9AF-84DF-712C-42564BA8387B}"/>
              </a:ext>
            </a:extLst>
          </p:cNvPr>
          <p:cNvSpPr txBox="1"/>
          <p:nvPr/>
        </p:nvSpPr>
        <p:spPr>
          <a:xfrm>
            <a:off x="1894788" y="6089715"/>
            <a:ext cx="3556702"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0.09886172406086657</a:t>
            </a:r>
            <a:endParaRPr lang="zh-TW" altLang="en-US" dirty="0"/>
          </a:p>
        </p:txBody>
      </p:sp>
      <p:sp>
        <p:nvSpPr>
          <p:cNvPr id="11" name="文字方塊 10">
            <a:extLst>
              <a:ext uri="{FF2B5EF4-FFF2-40B4-BE49-F238E27FC236}">
                <a16:creationId xmlns:a16="http://schemas.microsoft.com/office/drawing/2014/main" id="{A8951EFC-BD81-DE43-1FFC-D0EDE9FB38DE}"/>
              </a:ext>
            </a:extLst>
          </p:cNvPr>
          <p:cNvSpPr txBox="1"/>
          <p:nvPr/>
        </p:nvSpPr>
        <p:spPr>
          <a:xfrm>
            <a:off x="7088957" y="6089715"/>
            <a:ext cx="3459637"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0.2913666434774881</a:t>
            </a:r>
            <a:endParaRPr lang="zh-TW" altLang="en-US" dirty="0"/>
          </a:p>
        </p:txBody>
      </p:sp>
    </p:spTree>
    <p:extLst>
      <p:ext uri="{BB962C8B-B14F-4D97-AF65-F5344CB8AC3E}">
        <p14:creationId xmlns:p14="http://schemas.microsoft.com/office/powerpoint/2010/main" val="2272764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907F07-FC37-FD9E-C1FD-6BFEE407DBC1}"/>
              </a:ext>
            </a:extLst>
          </p:cNvPr>
          <p:cNvSpPr>
            <a:spLocks noGrp="1"/>
          </p:cNvSpPr>
          <p:nvPr>
            <p:ph type="title"/>
          </p:nvPr>
        </p:nvSpPr>
        <p:spPr/>
        <p:txBody>
          <a:bodyPr/>
          <a:lstStyle/>
          <a:p>
            <a:pPr algn="ctr"/>
            <a:r>
              <a:rPr lang="zh-TW" altLang="en-US" dirty="0"/>
              <a:t>空氣品質關係圖</a:t>
            </a:r>
            <a:r>
              <a:rPr lang="en-US" altLang="zh-TW" dirty="0"/>
              <a:t>-</a:t>
            </a:r>
            <a:r>
              <a:rPr lang="zh-TW" altLang="en-US" dirty="0"/>
              <a:t>宜蘭</a:t>
            </a:r>
            <a:r>
              <a:rPr lang="en-US" altLang="zh-TW" dirty="0"/>
              <a:t> (</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F1E4C496-FD36-4956-D396-6D8E91FD3AD2}"/>
              </a:ext>
            </a:extLst>
          </p:cNvPr>
          <p:cNvSpPr>
            <a:spLocks noGrp="1"/>
          </p:cNvSpPr>
          <p:nvPr>
            <p:ph idx="1"/>
          </p:nvPr>
        </p:nvSpPr>
        <p:spPr/>
        <p:txBody>
          <a:bodyPr/>
          <a:lstStyle/>
          <a:p>
            <a:r>
              <a:rPr lang="zh-TW" altLang="en-US" sz="2000" dirty="0"/>
              <a:t>黑色的線是趨勢線</a:t>
            </a:r>
            <a:endParaRPr lang="en-US" altLang="zh-TW" sz="2000" dirty="0"/>
          </a:p>
          <a:p>
            <a:r>
              <a:rPr lang="en-US" altLang="zh-TW" sz="2000" dirty="0"/>
              <a:t>Y</a:t>
            </a:r>
            <a:r>
              <a:rPr lang="zh-TW" altLang="en-US" sz="2000" dirty="0"/>
              <a:t>軸</a:t>
            </a:r>
            <a:r>
              <a:rPr lang="en-US" altLang="zh-TW" sz="2000" dirty="0"/>
              <a:t>:</a:t>
            </a:r>
            <a:r>
              <a:rPr lang="en-US" altLang="zh-TW" sz="2000" dirty="0" err="1"/>
              <a:t>aqi</a:t>
            </a:r>
            <a:endParaRPr lang="en-US" altLang="zh-TW" sz="2000" dirty="0"/>
          </a:p>
          <a:p>
            <a:r>
              <a:rPr lang="en-US" altLang="zh-TW" dirty="0"/>
              <a:t>X</a:t>
            </a:r>
            <a:r>
              <a:rPr lang="zh-TW" altLang="en-US" sz="2000" dirty="0"/>
              <a:t>軸</a:t>
            </a:r>
            <a:r>
              <a:rPr lang="en-US" altLang="zh-TW" sz="2000" dirty="0"/>
              <a:t>:so2</a:t>
            </a:r>
            <a:r>
              <a:rPr lang="zh-TW" altLang="en-US" sz="2000" dirty="0"/>
              <a:t>、</a:t>
            </a:r>
            <a:r>
              <a:rPr lang="en-US" altLang="zh-TW" sz="2000" dirty="0"/>
              <a:t> </a:t>
            </a:r>
            <a:r>
              <a:rPr lang="en-US" altLang="zh-TW" sz="2000" dirty="0" err="1"/>
              <a:t>nox</a:t>
            </a:r>
            <a:r>
              <a:rPr lang="zh-TW" altLang="en-US" sz="2000" dirty="0"/>
              <a:t>、</a:t>
            </a:r>
            <a:r>
              <a:rPr lang="en-US" altLang="zh-TW" sz="2000" dirty="0"/>
              <a:t> pm2.5</a:t>
            </a:r>
            <a:r>
              <a:rPr lang="zh-TW" altLang="en-US" sz="2000" dirty="0"/>
              <a:t>、</a:t>
            </a:r>
            <a:r>
              <a:rPr lang="en-US" altLang="zh-TW" sz="2000" dirty="0"/>
              <a:t> pm10</a:t>
            </a:r>
            <a:r>
              <a:rPr lang="zh-TW" altLang="en-US" sz="2000" dirty="0"/>
              <a:t>、</a:t>
            </a:r>
            <a:r>
              <a:rPr lang="en-US" altLang="zh-TW" sz="2000" dirty="0"/>
              <a:t> co</a:t>
            </a:r>
            <a:r>
              <a:rPr lang="zh-TW" altLang="en-US" sz="2000" dirty="0"/>
              <a:t>、</a:t>
            </a:r>
            <a:r>
              <a:rPr lang="en-US" altLang="zh-TW" sz="2000" dirty="0"/>
              <a:t> o3</a:t>
            </a:r>
          </a:p>
          <a:p>
            <a:r>
              <a:rPr lang="zh-TW" altLang="en-US" sz="2000" dirty="0"/>
              <a:t>資料數是</a:t>
            </a:r>
            <a:r>
              <a:rPr lang="en-US" altLang="zh-TW" dirty="0"/>
              <a:t>1841</a:t>
            </a:r>
            <a:r>
              <a:rPr lang="zh-TW" altLang="en-US" sz="2000" dirty="0"/>
              <a:t>筆</a:t>
            </a:r>
            <a:endParaRPr lang="en-US" altLang="zh-TW" sz="2000" dirty="0"/>
          </a:p>
          <a:p>
            <a:r>
              <a:rPr lang="zh-TW" altLang="en-US" dirty="0"/>
              <a:t>資料日期</a:t>
            </a:r>
            <a:r>
              <a:rPr lang="en-US" altLang="zh-TW" dirty="0"/>
              <a:t>2023/9/12</a:t>
            </a:r>
            <a:r>
              <a:rPr lang="zh-TW" altLang="en-US" dirty="0"/>
              <a:t>到</a:t>
            </a:r>
            <a:r>
              <a:rPr lang="en-US" altLang="zh-TW" dirty="0"/>
              <a:t>2024/1/6</a:t>
            </a:r>
            <a:endParaRPr lang="en-US" altLang="zh-TW" sz="2000" dirty="0"/>
          </a:p>
          <a:p>
            <a:endParaRPr lang="zh-TW" altLang="en-US" dirty="0"/>
          </a:p>
        </p:txBody>
      </p:sp>
      <p:sp>
        <p:nvSpPr>
          <p:cNvPr id="4" name="投影片編號版面配置區 3">
            <a:extLst>
              <a:ext uri="{FF2B5EF4-FFF2-40B4-BE49-F238E27FC236}">
                <a16:creationId xmlns:a16="http://schemas.microsoft.com/office/drawing/2014/main" id="{709A209C-919C-3B42-2C6B-C65B9621D96E}"/>
              </a:ext>
            </a:extLst>
          </p:cNvPr>
          <p:cNvSpPr>
            <a:spLocks noGrp="1"/>
          </p:cNvSpPr>
          <p:nvPr>
            <p:ph type="sldNum" sz="quarter" idx="12"/>
          </p:nvPr>
        </p:nvSpPr>
        <p:spPr/>
        <p:txBody>
          <a:bodyPr/>
          <a:lstStyle/>
          <a:p>
            <a:fld id="{4FAB73BC-B049-4115-A692-8D63A059BFB8}" type="slidenum">
              <a:rPr lang="en-US" smtClean="0"/>
              <a:t>66</a:t>
            </a:fld>
            <a:endParaRPr lang="en-US" dirty="0"/>
          </a:p>
        </p:txBody>
      </p:sp>
    </p:spTree>
    <p:extLst>
      <p:ext uri="{BB962C8B-B14F-4D97-AF65-F5344CB8AC3E}">
        <p14:creationId xmlns:p14="http://schemas.microsoft.com/office/powerpoint/2010/main" val="708022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C88302-20CE-E09A-3CC9-0B8D4C4588D8}"/>
              </a:ext>
            </a:extLst>
          </p:cNvPr>
          <p:cNvSpPr>
            <a:spLocks noGrp="1"/>
          </p:cNvSpPr>
          <p:nvPr>
            <p:ph type="title"/>
          </p:nvPr>
        </p:nvSpPr>
        <p:spPr/>
        <p:txBody>
          <a:bodyPr/>
          <a:lstStyle/>
          <a:p>
            <a:r>
              <a:rPr lang="zh-TW" altLang="en-US" dirty="0"/>
              <a:t>空氣品質關係圖</a:t>
            </a:r>
            <a:r>
              <a:rPr lang="en-US" altLang="zh-TW" dirty="0"/>
              <a:t>-</a:t>
            </a:r>
            <a:r>
              <a:rPr lang="zh-TW" altLang="en-US" dirty="0"/>
              <a:t>宜蘭</a:t>
            </a:r>
          </a:p>
        </p:txBody>
      </p:sp>
      <p:pic>
        <p:nvPicPr>
          <p:cNvPr id="7" name="內容版面配置區 6">
            <a:extLst>
              <a:ext uri="{FF2B5EF4-FFF2-40B4-BE49-F238E27FC236}">
                <a16:creationId xmlns:a16="http://schemas.microsoft.com/office/drawing/2014/main" id="{2EC708AA-A470-E8EE-D512-C701EA67ECE1}"/>
              </a:ext>
            </a:extLst>
          </p:cNvPr>
          <p:cNvPicPr>
            <a:picLocks noGrp="1" noChangeAspect="1"/>
          </p:cNvPicPr>
          <p:nvPr>
            <p:ph sz="half" idx="1"/>
          </p:nvPr>
        </p:nvPicPr>
        <p:blipFill>
          <a:blip r:embed="rId2"/>
          <a:stretch>
            <a:fillRect/>
          </a:stretch>
        </p:blipFill>
        <p:spPr>
          <a:xfrm>
            <a:off x="1538281" y="2338862"/>
            <a:ext cx="3817951" cy="3688400"/>
          </a:xfrm>
        </p:spPr>
      </p:pic>
      <p:pic>
        <p:nvPicPr>
          <p:cNvPr id="9" name="內容版面配置區 8">
            <a:extLst>
              <a:ext uri="{FF2B5EF4-FFF2-40B4-BE49-F238E27FC236}">
                <a16:creationId xmlns:a16="http://schemas.microsoft.com/office/drawing/2014/main" id="{527F7599-3368-1CFE-3983-77C727C5E9C5}"/>
              </a:ext>
            </a:extLst>
          </p:cNvPr>
          <p:cNvPicPr>
            <a:picLocks noGrp="1" noChangeAspect="1"/>
          </p:cNvPicPr>
          <p:nvPr>
            <p:ph sz="half" idx="2"/>
          </p:nvPr>
        </p:nvPicPr>
        <p:blipFill>
          <a:blip r:embed="rId3"/>
          <a:stretch>
            <a:fillRect/>
          </a:stretch>
        </p:blipFill>
        <p:spPr>
          <a:xfrm>
            <a:off x="6794490" y="2376966"/>
            <a:ext cx="3894157" cy="3612193"/>
          </a:xfrm>
        </p:spPr>
      </p:pic>
      <p:sp>
        <p:nvSpPr>
          <p:cNvPr id="5" name="投影片編號版面配置區 4">
            <a:extLst>
              <a:ext uri="{FF2B5EF4-FFF2-40B4-BE49-F238E27FC236}">
                <a16:creationId xmlns:a16="http://schemas.microsoft.com/office/drawing/2014/main" id="{055FAD7D-2707-18A4-BBA4-F8CBC7FAC628}"/>
              </a:ext>
            </a:extLst>
          </p:cNvPr>
          <p:cNvSpPr>
            <a:spLocks noGrp="1"/>
          </p:cNvSpPr>
          <p:nvPr>
            <p:ph type="sldNum" sz="quarter" idx="12"/>
          </p:nvPr>
        </p:nvSpPr>
        <p:spPr/>
        <p:txBody>
          <a:bodyPr/>
          <a:lstStyle/>
          <a:p>
            <a:fld id="{4FAB73BC-B049-4115-A692-8D63A059BFB8}" type="slidenum">
              <a:rPr lang="en-US" smtClean="0"/>
              <a:t>67</a:t>
            </a:fld>
            <a:endParaRPr lang="en-US" dirty="0"/>
          </a:p>
        </p:txBody>
      </p:sp>
      <p:sp>
        <p:nvSpPr>
          <p:cNvPr id="10" name="文字方塊 9">
            <a:extLst>
              <a:ext uri="{FF2B5EF4-FFF2-40B4-BE49-F238E27FC236}">
                <a16:creationId xmlns:a16="http://schemas.microsoft.com/office/drawing/2014/main" id="{FCA7CCB3-510D-87EF-5116-FB1E38A8A1C7}"/>
              </a:ext>
            </a:extLst>
          </p:cNvPr>
          <p:cNvSpPr txBox="1"/>
          <p:nvPr/>
        </p:nvSpPr>
        <p:spPr>
          <a:xfrm>
            <a:off x="1696825" y="6027262"/>
            <a:ext cx="3261674"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0.019832349324984455</a:t>
            </a:r>
            <a:endParaRPr lang="zh-TW" altLang="en-US" dirty="0"/>
          </a:p>
        </p:txBody>
      </p:sp>
      <p:sp>
        <p:nvSpPr>
          <p:cNvPr id="11" name="文字方塊 10">
            <a:extLst>
              <a:ext uri="{FF2B5EF4-FFF2-40B4-BE49-F238E27FC236}">
                <a16:creationId xmlns:a16="http://schemas.microsoft.com/office/drawing/2014/main" id="{F6779777-E090-9BBE-3A55-241CAE70FE60}"/>
              </a:ext>
            </a:extLst>
          </p:cNvPr>
          <p:cNvSpPr txBox="1"/>
          <p:nvPr/>
        </p:nvSpPr>
        <p:spPr>
          <a:xfrm>
            <a:off x="7098384" y="5989159"/>
            <a:ext cx="3590263"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0.0025594147272898216</a:t>
            </a:r>
            <a:endParaRPr lang="zh-TW" altLang="en-US" dirty="0"/>
          </a:p>
        </p:txBody>
      </p:sp>
    </p:spTree>
    <p:extLst>
      <p:ext uri="{BB962C8B-B14F-4D97-AF65-F5344CB8AC3E}">
        <p14:creationId xmlns:p14="http://schemas.microsoft.com/office/powerpoint/2010/main" val="1562838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C0FC65-10EF-90BA-8DE7-D3E1F14252F6}"/>
              </a:ext>
            </a:extLst>
          </p:cNvPr>
          <p:cNvSpPr>
            <a:spLocks noGrp="1"/>
          </p:cNvSpPr>
          <p:nvPr>
            <p:ph type="title"/>
          </p:nvPr>
        </p:nvSpPr>
        <p:spPr/>
        <p:txBody>
          <a:bodyPr/>
          <a:lstStyle/>
          <a:p>
            <a:r>
              <a:rPr lang="zh-TW" altLang="en-US" dirty="0"/>
              <a:t>空氣品質關係圖</a:t>
            </a:r>
            <a:r>
              <a:rPr lang="en-US" altLang="zh-TW" dirty="0"/>
              <a:t>-</a:t>
            </a:r>
            <a:r>
              <a:rPr lang="zh-TW" altLang="en-US" dirty="0"/>
              <a:t>宜蘭</a:t>
            </a:r>
          </a:p>
        </p:txBody>
      </p:sp>
      <p:pic>
        <p:nvPicPr>
          <p:cNvPr id="7" name="內容版面配置區 6">
            <a:extLst>
              <a:ext uri="{FF2B5EF4-FFF2-40B4-BE49-F238E27FC236}">
                <a16:creationId xmlns:a16="http://schemas.microsoft.com/office/drawing/2014/main" id="{F2422B47-F961-442A-D14B-D9AADED4FF80}"/>
              </a:ext>
            </a:extLst>
          </p:cNvPr>
          <p:cNvPicPr>
            <a:picLocks noGrp="1" noChangeAspect="1"/>
          </p:cNvPicPr>
          <p:nvPr>
            <p:ph sz="half" idx="1"/>
          </p:nvPr>
        </p:nvPicPr>
        <p:blipFill>
          <a:blip r:embed="rId2"/>
          <a:stretch>
            <a:fillRect/>
          </a:stretch>
        </p:blipFill>
        <p:spPr>
          <a:xfrm>
            <a:off x="1538281" y="2346483"/>
            <a:ext cx="3817951" cy="3673158"/>
          </a:xfrm>
        </p:spPr>
      </p:pic>
      <p:pic>
        <p:nvPicPr>
          <p:cNvPr id="9" name="內容版面配置區 8">
            <a:extLst>
              <a:ext uri="{FF2B5EF4-FFF2-40B4-BE49-F238E27FC236}">
                <a16:creationId xmlns:a16="http://schemas.microsoft.com/office/drawing/2014/main" id="{05703A33-E0C4-9060-B7AC-ED40100CE099}"/>
              </a:ext>
            </a:extLst>
          </p:cNvPr>
          <p:cNvPicPr>
            <a:picLocks noGrp="1" noChangeAspect="1"/>
          </p:cNvPicPr>
          <p:nvPr>
            <p:ph sz="half" idx="2"/>
          </p:nvPr>
        </p:nvPicPr>
        <p:blipFill>
          <a:blip r:embed="rId3"/>
          <a:stretch>
            <a:fillRect/>
          </a:stretch>
        </p:blipFill>
        <p:spPr>
          <a:xfrm>
            <a:off x="6828783" y="2361724"/>
            <a:ext cx="3825572" cy="3642676"/>
          </a:xfrm>
        </p:spPr>
      </p:pic>
      <p:sp>
        <p:nvSpPr>
          <p:cNvPr id="5" name="投影片編號版面配置區 4">
            <a:extLst>
              <a:ext uri="{FF2B5EF4-FFF2-40B4-BE49-F238E27FC236}">
                <a16:creationId xmlns:a16="http://schemas.microsoft.com/office/drawing/2014/main" id="{C0076519-0FCC-6460-9A67-4D00D4D5C0BF}"/>
              </a:ext>
            </a:extLst>
          </p:cNvPr>
          <p:cNvSpPr>
            <a:spLocks noGrp="1"/>
          </p:cNvSpPr>
          <p:nvPr>
            <p:ph type="sldNum" sz="quarter" idx="12"/>
          </p:nvPr>
        </p:nvSpPr>
        <p:spPr/>
        <p:txBody>
          <a:bodyPr/>
          <a:lstStyle/>
          <a:p>
            <a:fld id="{4FAB73BC-B049-4115-A692-8D63A059BFB8}" type="slidenum">
              <a:rPr lang="en-US" smtClean="0"/>
              <a:t>68</a:t>
            </a:fld>
            <a:endParaRPr lang="en-US" dirty="0"/>
          </a:p>
        </p:txBody>
      </p:sp>
      <p:sp>
        <p:nvSpPr>
          <p:cNvPr id="10" name="文字方塊 9">
            <a:extLst>
              <a:ext uri="{FF2B5EF4-FFF2-40B4-BE49-F238E27FC236}">
                <a16:creationId xmlns:a16="http://schemas.microsoft.com/office/drawing/2014/main" id="{56F933AE-017A-59C7-7A47-C9E5DF75BA14}"/>
              </a:ext>
            </a:extLst>
          </p:cNvPr>
          <p:cNvSpPr txBox="1"/>
          <p:nvPr/>
        </p:nvSpPr>
        <p:spPr>
          <a:xfrm>
            <a:off x="1706252" y="6019641"/>
            <a:ext cx="3649980"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0.6713070807227939</a:t>
            </a:r>
            <a:endParaRPr lang="zh-TW" altLang="en-US" dirty="0"/>
          </a:p>
        </p:txBody>
      </p:sp>
      <p:sp>
        <p:nvSpPr>
          <p:cNvPr id="11" name="文字方塊 10">
            <a:extLst>
              <a:ext uri="{FF2B5EF4-FFF2-40B4-BE49-F238E27FC236}">
                <a16:creationId xmlns:a16="http://schemas.microsoft.com/office/drawing/2014/main" id="{70B4737A-554B-FAD5-D11C-E2D6B07F648D}"/>
              </a:ext>
            </a:extLst>
          </p:cNvPr>
          <p:cNvSpPr txBox="1"/>
          <p:nvPr/>
        </p:nvSpPr>
        <p:spPr>
          <a:xfrm>
            <a:off x="7145518" y="6004400"/>
            <a:ext cx="3440783"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0.5919234442301922</a:t>
            </a:r>
            <a:endParaRPr lang="zh-TW" altLang="en-US" dirty="0"/>
          </a:p>
        </p:txBody>
      </p:sp>
    </p:spTree>
    <p:extLst>
      <p:ext uri="{BB962C8B-B14F-4D97-AF65-F5344CB8AC3E}">
        <p14:creationId xmlns:p14="http://schemas.microsoft.com/office/powerpoint/2010/main" val="3664293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D89BC4-331D-8D6A-3864-33D91A441D96}"/>
              </a:ext>
            </a:extLst>
          </p:cNvPr>
          <p:cNvSpPr>
            <a:spLocks noGrp="1"/>
          </p:cNvSpPr>
          <p:nvPr>
            <p:ph type="title"/>
          </p:nvPr>
        </p:nvSpPr>
        <p:spPr/>
        <p:txBody>
          <a:bodyPr/>
          <a:lstStyle/>
          <a:p>
            <a:r>
              <a:rPr lang="zh-TW" altLang="en-US" dirty="0"/>
              <a:t>空氣品質關係圖</a:t>
            </a:r>
            <a:r>
              <a:rPr lang="en-US" altLang="zh-TW" dirty="0"/>
              <a:t>-</a:t>
            </a:r>
            <a:r>
              <a:rPr lang="zh-TW" altLang="en-US" dirty="0"/>
              <a:t>宜蘭</a:t>
            </a:r>
          </a:p>
        </p:txBody>
      </p:sp>
      <p:pic>
        <p:nvPicPr>
          <p:cNvPr id="9" name="內容版面配置區 8">
            <a:extLst>
              <a:ext uri="{FF2B5EF4-FFF2-40B4-BE49-F238E27FC236}">
                <a16:creationId xmlns:a16="http://schemas.microsoft.com/office/drawing/2014/main" id="{158E860F-CD55-9ABF-9876-B3A1BDE408FF}"/>
              </a:ext>
            </a:extLst>
          </p:cNvPr>
          <p:cNvPicPr>
            <a:picLocks noGrp="1" noChangeAspect="1"/>
          </p:cNvPicPr>
          <p:nvPr>
            <p:ph sz="half" idx="1"/>
          </p:nvPr>
        </p:nvPicPr>
        <p:blipFill>
          <a:blip r:embed="rId2"/>
          <a:stretch>
            <a:fillRect/>
          </a:stretch>
        </p:blipFill>
        <p:spPr>
          <a:xfrm>
            <a:off x="1484936" y="2365535"/>
            <a:ext cx="3924640" cy="3635055"/>
          </a:xfrm>
        </p:spPr>
      </p:pic>
      <p:pic>
        <p:nvPicPr>
          <p:cNvPr id="11" name="內容版面配置區 10">
            <a:extLst>
              <a:ext uri="{FF2B5EF4-FFF2-40B4-BE49-F238E27FC236}">
                <a16:creationId xmlns:a16="http://schemas.microsoft.com/office/drawing/2014/main" id="{EE0F5EB0-1B0B-6A40-1E06-3CB7E7C95B61}"/>
              </a:ext>
            </a:extLst>
          </p:cNvPr>
          <p:cNvPicPr>
            <a:picLocks noGrp="1" noChangeAspect="1"/>
          </p:cNvPicPr>
          <p:nvPr>
            <p:ph sz="half" idx="2"/>
          </p:nvPr>
        </p:nvPicPr>
        <p:blipFill>
          <a:blip r:embed="rId3"/>
          <a:stretch>
            <a:fillRect/>
          </a:stretch>
        </p:blipFill>
        <p:spPr>
          <a:xfrm>
            <a:off x="6805921" y="2357914"/>
            <a:ext cx="3871295" cy="3650296"/>
          </a:xfrm>
        </p:spPr>
      </p:pic>
      <p:sp>
        <p:nvSpPr>
          <p:cNvPr id="5" name="投影片編號版面配置區 4">
            <a:extLst>
              <a:ext uri="{FF2B5EF4-FFF2-40B4-BE49-F238E27FC236}">
                <a16:creationId xmlns:a16="http://schemas.microsoft.com/office/drawing/2014/main" id="{36571909-8538-A619-EEFB-A16A4FA94B98}"/>
              </a:ext>
            </a:extLst>
          </p:cNvPr>
          <p:cNvSpPr>
            <a:spLocks noGrp="1"/>
          </p:cNvSpPr>
          <p:nvPr>
            <p:ph type="sldNum" sz="quarter" idx="12"/>
          </p:nvPr>
        </p:nvSpPr>
        <p:spPr/>
        <p:txBody>
          <a:bodyPr/>
          <a:lstStyle/>
          <a:p>
            <a:fld id="{4FAB73BC-B049-4115-A692-8D63A059BFB8}" type="slidenum">
              <a:rPr lang="en-US" smtClean="0"/>
              <a:t>69</a:t>
            </a:fld>
            <a:endParaRPr lang="en-US" dirty="0"/>
          </a:p>
        </p:txBody>
      </p:sp>
      <p:sp>
        <p:nvSpPr>
          <p:cNvPr id="12" name="文字方塊 11">
            <a:extLst>
              <a:ext uri="{FF2B5EF4-FFF2-40B4-BE49-F238E27FC236}">
                <a16:creationId xmlns:a16="http://schemas.microsoft.com/office/drawing/2014/main" id="{C0E7448B-51E6-0D6D-5005-636002E17CD9}"/>
              </a:ext>
            </a:extLst>
          </p:cNvPr>
          <p:cNvSpPr txBox="1"/>
          <p:nvPr/>
        </p:nvSpPr>
        <p:spPr>
          <a:xfrm>
            <a:off x="1772239" y="6000590"/>
            <a:ext cx="3535052"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0.13685903760912643</a:t>
            </a:r>
            <a:endParaRPr lang="zh-TW" altLang="en-US" dirty="0"/>
          </a:p>
        </p:txBody>
      </p:sp>
      <p:sp>
        <p:nvSpPr>
          <p:cNvPr id="13" name="文字方塊 12">
            <a:extLst>
              <a:ext uri="{FF2B5EF4-FFF2-40B4-BE49-F238E27FC236}">
                <a16:creationId xmlns:a16="http://schemas.microsoft.com/office/drawing/2014/main" id="{71EE4768-ECFC-BD15-01A7-30D16D1C3ADB}"/>
              </a:ext>
            </a:extLst>
          </p:cNvPr>
          <p:cNvSpPr txBox="1"/>
          <p:nvPr/>
        </p:nvSpPr>
        <p:spPr>
          <a:xfrm>
            <a:off x="7164371" y="6165130"/>
            <a:ext cx="3384223" cy="369332"/>
          </a:xfrm>
          <a:prstGeom prst="rect">
            <a:avLst/>
          </a:prstGeom>
          <a:noFill/>
        </p:spPr>
        <p:txBody>
          <a:bodyPr wrap="square" rtlCol="0">
            <a:spAutoFit/>
          </a:bodyPr>
          <a:lstStyle/>
          <a:p>
            <a:r>
              <a:rPr lang="en-US" altLang="zh-TW" b="0" i="0" dirty="0">
                <a:solidFill>
                  <a:srgbClr val="212121"/>
                </a:solidFill>
                <a:effectLst/>
                <a:highlight>
                  <a:srgbClr val="FFFFFF"/>
                </a:highlight>
                <a:latin typeface="Courier New" panose="02070309020205020404" pitchFamily="49" charset="0"/>
              </a:rPr>
              <a:t>0.273879705024329</a:t>
            </a:r>
            <a:endParaRPr lang="zh-TW" altLang="en-US" dirty="0"/>
          </a:p>
        </p:txBody>
      </p:sp>
    </p:spTree>
    <p:extLst>
      <p:ext uri="{BB962C8B-B14F-4D97-AF65-F5344CB8AC3E}">
        <p14:creationId xmlns:p14="http://schemas.microsoft.com/office/powerpoint/2010/main" val="378342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392256-8729-5AEF-0EAE-773DFD98952C}"/>
              </a:ext>
            </a:extLst>
          </p:cNvPr>
          <p:cNvSpPr>
            <a:spLocks noGrp="1"/>
          </p:cNvSpPr>
          <p:nvPr>
            <p:ph type="title"/>
          </p:nvPr>
        </p:nvSpPr>
        <p:spPr/>
        <p:txBody>
          <a:bodyPr/>
          <a:lstStyle/>
          <a:p>
            <a:pPr algn="ctr"/>
            <a:r>
              <a:rPr lang="en-US" altLang="zh-TW" dirty="0"/>
              <a:t>LSTM</a:t>
            </a:r>
            <a:r>
              <a:rPr lang="zh-TW" altLang="en-US" dirty="0"/>
              <a:t>模型準確性的折線圖</a:t>
            </a:r>
            <a:r>
              <a:rPr lang="en-US" altLang="zh-TW" dirty="0"/>
              <a:t>(</a:t>
            </a:r>
            <a:r>
              <a:rPr lang="zh-TW" altLang="en-US" dirty="0"/>
              <a:t>說明</a:t>
            </a:r>
            <a:r>
              <a:rPr lang="en-US" altLang="zh-TW" dirty="0"/>
              <a:t>)</a:t>
            </a:r>
            <a:endParaRPr lang="zh-TW" altLang="en-US" dirty="0"/>
          </a:p>
        </p:txBody>
      </p:sp>
      <p:pic>
        <p:nvPicPr>
          <p:cNvPr id="7" name="內容版面配置區 6">
            <a:extLst>
              <a:ext uri="{FF2B5EF4-FFF2-40B4-BE49-F238E27FC236}">
                <a16:creationId xmlns:a16="http://schemas.microsoft.com/office/drawing/2014/main" id="{751A67A2-D282-B2D4-8A9B-1901A5BF18B2}"/>
              </a:ext>
            </a:extLst>
          </p:cNvPr>
          <p:cNvPicPr>
            <a:picLocks noGrp="1" noChangeAspect="1"/>
          </p:cNvPicPr>
          <p:nvPr>
            <p:ph sz="half" idx="1"/>
          </p:nvPr>
        </p:nvPicPr>
        <p:blipFill>
          <a:blip r:embed="rId2"/>
          <a:stretch>
            <a:fillRect/>
          </a:stretch>
        </p:blipFill>
        <p:spPr>
          <a:xfrm>
            <a:off x="843200" y="2093976"/>
            <a:ext cx="5252800" cy="4178808"/>
          </a:xfrm>
        </p:spPr>
      </p:pic>
      <p:sp>
        <p:nvSpPr>
          <p:cNvPr id="4" name="內容版面配置區 3">
            <a:extLst>
              <a:ext uri="{FF2B5EF4-FFF2-40B4-BE49-F238E27FC236}">
                <a16:creationId xmlns:a16="http://schemas.microsoft.com/office/drawing/2014/main" id="{2883A1AD-083D-5D23-A917-2D09E2B4921B}"/>
              </a:ext>
            </a:extLst>
          </p:cNvPr>
          <p:cNvSpPr>
            <a:spLocks noGrp="1"/>
          </p:cNvSpPr>
          <p:nvPr>
            <p:ph sz="half" idx="2"/>
          </p:nvPr>
        </p:nvSpPr>
        <p:spPr/>
        <p:txBody>
          <a:bodyPr/>
          <a:lstStyle/>
          <a:p>
            <a:r>
              <a:rPr lang="zh-TW" altLang="en-US" dirty="0"/>
              <a:t>展示了隨著訓練輪數（</a:t>
            </a:r>
            <a:r>
              <a:rPr lang="en-US" altLang="zh-TW" dirty="0"/>
              <a:t>epoch</a:t>
            </a:r>
            <a:r>
              <a:rPr lang="zh-TW" altLang="en-US" dirty="0"/>
              <a:t>）的增加，模型在訓練集（</a:t>
            </a:r>
            <a:r>
              <a:rPr lang="en-US" altLang="zh-TW" dirty="0"/>
              <a:t>train</a:t>
            </a:r>
            <a:r>
              <a:rPr lang="zh-TW" altLang="en-US" dirty="0"/>
              <a:t>）和驗證集（</a:t>
            </a:r>
            <a:r>
              <a:rPr lang="en-US" altLang="zh-TW" dirty="0" err="1"/>
              <a:t>val</a:t>
            </a:r>
            <a:r>
              <a:rPr lang="zh-TW" altLang="en-US" dirty="0"/>
              <a:t>）上的準確性變化情況。</a:t>
            </a:r>
            <a:endParaRPr lang="en-US" altLang="zh-TW" dirty="0"/>
          </a:p>
          <a:p>
            <a:r>
              <a:rPr lang="zh-TW" altLang="en-US" dirty="0"/>
              <a:t>圖表解讀橫軸（</a:t>
            </a:r>
            <a:r>
              <a:rPr lang="en-US" altLang="zh-TW" dirty="0"/>
              <a:t>epoch</a:t>
            </a:r>
            <a:r>
              <a:rPr lang="zh-TW" altLang="en-US" dirty="0"/>
              <a:t>）：表示訓練的輪數，即模型經過完整訓練數據集的次數。縱軸（</a:t>
            </a:r>
            <a:r>
              <a:rPr lang="en-US" altLang="zh-TW" dirty="0"/>
              <a:t>accuracy</a:t>
            </a:r>
            <a:r>
              <a:rPr lang="zh-TW" altLang="en-US" dirty="0"/>
              <a:t>）：表示模型的準確性百分比。兩條曲線：藍色曲線（</a:t>
            </a:r>
            <a:r>
              <a:rPr lang="en-US" altLang="zh-TW" dirty="0"/>
              <a:t>train</a:t>
            </a:r>
            <a:r>
              <a:rPr lang="zh-TW" altLang="en-US" dirty="0"/>
              <a:t>）：表示模型在訓練集上的準確性變化。橙色曲線（</a:t>
            </a:r>
            <a:r>
              <a:rPr lang="en-US" altLang="zh-TW" dirty="0" err="1"/>
              <a:t>val</a:t>
            </a:r>
            <a:r>
              <a:rPr lang="zh-TW" altLang="en-US" dirty="0"/>
              <a:t>）：表示模型在驗證集上的準確性變化。</a:t>
            </a:r>
          </a:p>
        </p:txBody>
      </p:sp>
      <p:sp>
        <p:nvSpPr>
          <p:cNvPr id="5" name="投影片編號版面配置區 4">
            <a:extLst>
              <a:ext uri="{FF2B5EF4-FFF2-40B4-BE49-F238E27FC236}">
                <a16:creationId xmlns:a16="http://schemas.microsoft.com/office/drawing/2014/main" id="{FEC98123-0865-C05C-7716-22F2C332F353}"/>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35985692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720AE-9613-CC01-B13F-AEB566963494}"/>
              </a:ext>
            </a:extLst>
          </p:cNvPr>
          <p:cNvSpPr>
            <a:spLocks noGrp="1"/>
          </p:cNvSpPr>
          <p:nvPr>
            <p:ph type="title"/>
          </p:nvPr>
        </p:nvSpPr>
        <p:spPr/>
        <p:txBody>
          <a:bodyPr/>
          <a:lstStyle/>
          <a:p>
            <a:r>
              <a:rPr lang="zh-TW" altLang="en-US" dirty="0"/>
              <a:t>汙染物關係圖</a:t>
            </a:r>
            <a:r>
              <a:rPr lang="en-US" altLang="zh-TW" dirty="0"/>
              <a:t>-</a:t>
            </a:r>
            <a:r>
              <a:rPr lang="zh-TW" altLang="en-US" dirty="0">
                <a:solidFill>
                  <a:srgbClr val="1C1917"/>
                </a:solidFill>
                <a:latin typeface="-apple-system"/>
              </a:rPr>
              <a:t>左營</a:t>
            </a:r>
            <a:endParaRPr lang="zh-TW" altLang="en-US" dirty="0"/>
          </a:p>
        </p:txBody>
      </p:sp>
      <p:pic>
        <p:nvPicPr>
          <p:cNvPr id="6" name="內容版面配置區 5">
            <a:extLst>
              <a:ext uri="{FF2B5EF4-FFF2-40B4-BE49-F238E27FC236}">
                <a16:creationId xmlns:a16="http://schemas.microsoft.com/office/drawing/2014/main" id="{6CCF4826-C634-2C27-6277-12F0DE4620B2}"/>
              </a:ext>
            </a:extLst>
          </p:cNvPr>
          <p:cNvPicPr>
            <a:picLocks noGrp="1" noChangeAspect="1"/>
          </p:cNvPicPr>
          <p:nvPr>
            <p:ph idx="1"/>
          </p:nvPr>
        </p:nvPicPr>
        <p:blipFill>
          <a:blip r:embed="rId2"/>
          <a:stretch>
            <a:fillRect/>
          </a:stretch>
        </p:blipFill>
        <p:spPr>
          <a:xfrm>
            <a:off x="765174" y="2340842"/>
            <a:ext cx="10933339" cy="3452253"/>
          </a:xfrm>
        </p:spPr>
      </p:pic>
      <p:sp>
        <p:nvSpPr>
          <p:cNvPr id="4" name="投影片編號版面配置區 3">
            <a:extLst>
              <a:ext uri="{FF2B5EF4-FFF2-40B4-BE49-F238E27FC236}">
                <a16:creationId xmlns:a16="http://schemas.microsoft.com/office/drawing/2014/main" id="{11B258AA-A283-0CE0-F0C3-9645EC831F79}"/>
              </a:ext>
            </a:extLst>
          </p:cNvPr>
          <p:cNvSpPr>
            <a:spLocks noGrp="1"/>
          </p:cNvSpPr>
          <p:nvPr>
            <p:ph type="sldNum" sz="quarter" idx="12"/>
          </p:nvPr>
        </p:nvSpPr>
        <p:spPr/>
        <p:txBody>
          <a:bodyPr/>
          <a:lstStyle/>
          <a:p>
            <a:fld id="{4FAB73BC-B049-4115-A692-8D63A059BFB8}" type="slidenum">
              <a:rPr lang="en-US" smtClean="0"/>
              <a:t>70</a:t>
            </a:fld>
            <a:endParaRPr lang="en-US" dirty="0"/>
          </a:p>
        </p:txBody>
      </p:sp>
    </p:spTree>
    <p:extLst>
      <p:ext uri="{BB962C8B-B14F-4D97-AF65-F5344CB8AC3E}">
        <p14:creationId xmlns:p14="http://schemas.microsoft.com/office/powerpoint/2010/main" val="532562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210DA6-016F-1FF9-50B6-DEDF5A1259DD}"/>
              </a:ext>
            </a:extLst>
          </p:cNvPr>
          <p:cNvSpPr>
            <a:spLocks noGrp="1"/>
          </p:cNvSpPr>
          <p:nvPr>
            <p:ph type="title"/>
          </p:nvPr>
        </p:nvSpPr>
        <p:spPr/>
        <p:txBody>
          <a:bodyPr/>
          <a:lstStyle/>
          <a:p>
            <a:r>
              <a:rPr lang="zh-TW" altLang="en-US" dirty="0"/>
              <a:t>汙染物關係圖</a:t>
            </a:r>
            <a:r>
              <a:rPr lang="en-US" altLang="zh-TW" dirty="0"/>
              <a:t>-</a:t>
            </a:r>
            <a:r>
              <a:rPr lang="zh-TW" altLang="en-US" dirty="0">
                <a:solidFill>
                  <a:srgbClr val="1C1917"/>
                </a:solidFill>
                <a:latin typeface="-apple-system"/>
              </a:rPr>
              <a:t>林園</a:t>
            </a:r>
            <a:endParaRPr lang="zh-TW" altLang="en-US" dirty="0"/>
          </a:p>
        </p:txBody>
      </p:sp>
      <p:pic>
        <p:nvPicPr>
          <p:cNvPr id="6" name="內容版面配置區 5">
            <a:extLst>
              <a:ext uri="{FF2B5EF4-FFF2-40B4-BE49-F238E27FC236}">
                <a16:creationId xmlns:a16="http://schemas.microsoft.com/office/drawing/2014/main" id="{1D2A173C-12BA-FCE5-1505-BC22513D69B4}"/>
              </a:ext>
            </a:extLst>
          </p:cNvPr>
          <p:cNvPicPr>
            <a:picLocks noGrp="1" noChangeAspect="1"/>
          </p:cNvPicPr>
          <p:nvPr>
            <p:ph idx="1"/>
          </p:nvPr>
        </p:nvPicPr>
        <p:blipFill>
          <a:blip r:embed="rId2"/>
          <a:stretch>
            <a:fillRect/>
          </a:stretch>
        </p:blipFill>
        <p:spPr>
          <a:xfrm>
            <a:off x="1069975" y="2585650"/>
            <a:ext cx="10058400" cy="3121799"/>
          </a:xfrm>
        </p:spPr>
      </p:pic>
      <p:sp>
        <p:nvSpPr>
          <p:cNvPr id="4" name="投影片編號版面配置區 3">
            <a:extLst>
              <a:ext uri="{FF2B5EF4-FFF2-40B4-BE49-F238E27FC236}">
                <a16:creationId xmlns:a16="http://schemas.microsoft.com/office/drawing/2014/main" id="{695502E1-C613-7F1D-73AD-4468747EAD91}"/>
              </a:ext>
            </a:extLst>
          </p:cNvPr>
          <p:cNvSpPr>
            <a:spLocks noGrp="1"/>
          </p:cNvSpPr>
          <p:nvPr>
            <p:ph type="sldNum" sz="quarter" idx="12"/>
          </p:nvPr>
        </p:nvSpPr>
        <p:spPr/>
        <p:txBody>
          <a:bodyPr/>
          <a:lstStyle/>
          <a:p>
            <a:fld id="{4FAB73BC-B049-4115-A692-8D63A059BFB8}" type="slidenum">
              <a:rPr lang="en-US" smtClean="0"/>
              <a:t>71</a:t>
            </a:fld>
            <a:endParaRPr lang="en-US" dirty="0"/>
          </a:p>
        </p:txBody>
      </p:sp>
    </p:spTree>
    <p:extLst>
      <p:ext uri="{BB962C8B-B14F-4D97-AF65-F5344CB8AC3E}">
        <p14:creationId xmlns:p14="http://schemas.microsoft.com/office/powerpoint/2010/main" val="38828780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9EFA75-BDE5-1DBC-6BCC-414114F2208C}"/>
              </a:ext>
            </a:extLst>
          </p:cNvPr>
          <p:cNvSpPr>
            <a:spLocks noGrp="1"/>
          </p:cNvSpPr>
          <p:nvPr>
            <p:ph type="title"/>
          </p:nvPr>
        </p:nvSpPr>
        <p:spPr/>
        <p:txBody>
          <a:bodyPr/>
          <a:lstStyle/>
          <a:p>
            <a:r>
              <a:rPr lang="zh-TW" altLang="en-US" dirty="0"/>
              <a:t>汙染物關係圖</a:t>
            </a:r>
            <a:r>
              <a:rPr lang="en-US" altLang="zh-TW" dirty="0"/>
              <a:t>-</a:t>
            </a:r>
            <a:r>
              <a:rPr lang="zh-TW" altLang="en-US" dirty="0">
                <a:solidFill>
                  <a:srgbClr val="1C1917"/>
                </a:solidFill>
                <a:latin typeface="-apple-system"/>
              </a:rPr>
              <a:t>仁武</a:t>
            </a:r>
            <a:endParaRPr lang="zh-TW" altLang="en-US" dirty="0"/>
          </a:p>
        </p:txBody>
      </p:sp>
      <p:pic>
        <p:nvPicPr>
          <p:cNvPr id="6" name="內容版面配置區 5">
            <a:extLst>
              <a:ext uri="{FF2B5EF4-FFF2-40B4-BE49-F238E27FC236}">
                <a16:creationId xmlns:a16="http://schemas.microsoft.com/office/drawing/2014/main" id="{F1527547-5FF4-F2EA-0694-E766BBBCCF5A}"/>
              </a:ext>
            </a:extLst>
          </p:cNvPr>
          <p:cNvPicPr>
            <a:picLocks noGrp="1" noChangeAspect="1"/>
          </p:cNvPicPr>
          <p:nvPr>
            <p:ph idx="1"/>
          </p:nvPr>
        </p:nvPicPr>
        <p:blipFill>
          <a:blip r:embed="rId2"/>
          <a:stretch>
            <a:fillRect/>
          </a:stretch>
        </p:blipFill>
        <p:spPr>
          <a:xfrm>
            <a:off x="1069975" y="2661550"/>
            <a:ext cx="10058400" cy="2969999"/>
          </a:xfrm>
        </p:spPr>
      </p:pic>
      <p:sp>
        <p:nvSpPr>
          <p:cNvPr id="4" name="投影片編號版面配置區 3">
            <a:extLst>
              <a:ext uri="{FF2B5EF4-FFF2-40B4-BE49-F238E27FC236}">
                <a16:creationId xmlns:a16="http://schemas.microsoft.com/office/drawing/2014/main" id="{F23E9040-2A27-50F6-3214-66645A5E48D3}"/>
              </a:ext>
            </a:extLst>
          </p:cNvPr>
          <p:cNvSpPr>
            <a:spLocks noGrp="1"/>
          </p:cNvSpPr>
          <p:nvPr>
            <p:ph type="sldNum" sz="quarter" idx="12"/>
          </p:nvPr>
        </p:nvSpPr>
        <p:spPr/>
        <p:txBody>
          <a:bodyPr/>
          <a:lstStyle/>
          <a:p>
            <a:fld id="{4FAB73BC-B049-4115-A692-8D63A059BFB8}" type="slidenum">
              <a:rPr lang="en-US" smtClean="0"/>
              <a:t>72</a:t>
            </a:fld>
            <a:endParaRPr lang="en-US" dirty="0"/>
          </a:p>
        </p:txBody>
      </p:sp>
    </p:spTree>
    <p:extLst>
      <p:ext uri="{BB962C8B-B14F-4D97-AF65-F5344CB8AC3E}">
        <p14:creationId xmlns:p14="http://schemas.microsoft.com/office/powerpoint/2010/main" val="823928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7338E-4A27-293B-1325-88C9C83EBD95}"/>
              </a:ext>
            </a:extLst>
          </p:cNvPr>
          <p:cNvSpPr>
            <a:spLocks noGrp="1"/>
          </p:cNvSpPr>
          <p:nvPr>
            <p:ph type="title"/>
          </p:nvPr>
        </p:nvSpPr>
        <p:spPr/>
        <p:txBody>
          <a:bodyPr/>
          <a:lstStyle/>
          <a:p>
            <a:r>
              <a:rPr lang="zh-TW" altLang="en-US" dirty="0"/>
              <a:t>汙染物關係圖</a:t>
            </a:r>
            <a:r>
              <a:rPr lang="en-US" altLang="zh-TW" dirty="0"/>
              <a:t>-</a:t>
            </a:r>
            <a:r>
              <a:rPr lang="zh-TW" altLang="en-US" dirty="0"/>
              <a:t>屏東</a:t>
            </a:r>
            <a:r>
              <a:rPr lang="en-US" altLang="zh-TW" dirty="0"/>
              <a:t>(</a:t>
            </a:r>
            <a:r>
              <a:rPr lang="zh-TW" altLang="en-US" dirty="0"/>
              <a:t>琉球</a:t>
            </a:r>
            <a:r>
              <a:rPr lang="en-US" altLang="zh-TW" dirty="0"/>
              <a:t>)</a:t>
            </a:r>
            <a:endParaRPr lang="zh-TW" altLang="en-US" dirty="0"/>
          </a:p>
        </p:txBody>
      </p:sp>
      <p:pic>
        <p:nvPicPr>
          <p:cNvPr id="7" name="內容版面配置區 6">
            <a:extLst>
              <a:ext uri="{FF2B5EF4-FFF2-40B4-BE49-F238E27FC236}">
                <a16:creationId xmlns:a16="http://schemas.microsoft.com/office/drawing/2014/main" id="{5F49E7BD-E77E-6E8E-EF2D-716B734636C9}"/>
              </a:ext>
            </a:extLst>
          </p:cNvPr>
          <p:cNvPicPr>
            <a:picLocks noGrp="1" noChangeAspect="1"/>
          </p:cNvPicPr>
          <p:nvPr>
            <p:ph idx="1"/>
          </p:nvPr>
        </p:nvPicPr>
        <p:blipFill>
          <a:blip r:embed="rId2"/>
          <a:stretch>
            <a:fillRect/>
          </a:stretch>
        </p:blipFill>
        <p:spPr>
          <a:xfrm>
            <a:off x="1069975" y="2606665"/>
            <a:ext cx="10058400" cy="3079770"/>
          </a:xfrm>
        </p:spPr>
      </p:pic>
      <p:sp>
        <p:nvSpPr>
          <p:cNvPr id="4" name="投影片編號版面配置區 3">
            <a:extLst>
              <a:ext uri="{FF2B5EF4-FFF2-40B4-BE49-F238E27FC236}">
                <a16:creationId xmlns:a16="http://schemas.microsoft.com/office/drawing/2014/main" id="{9AB0189C-43CC-2D04-EAC4-9C4C56D24BBB}"/>
              </a:ext>
            </a:extLst>
          </p:cNvPr>
          <p:cNvSpPr>
            <a:spLocks noGrp="1"/>
          </p:cNvSpPr>
          <p:nvPr>
            <p:ph type="sldNum" sz="quarter" idx="12"/>
          </p:nvPr>
        </p:nvSpPr>
        <p:spPr/>
        <p:txBody>
          <a:bodyPr/>
          <a:lstStyle/>
          <a:p>
            <a:fld id="{4FAB73BC-B049-4115-A692-8D63A059BFB8}" type="slidenum">
              <a:rPr lang="en-US" smtClean="0"/>
              <a:t>73</a:t>
            </a:fld>
            <a:endParaRPr lang="en-US" dirty="0"/>
          </a:p>
        </p:txBody>
      </p:sp>
    </p:spTree>
    <p:extLst>
      <p:ext uri="{BB962C8B-B14F-4D97-AF65-F5344CB8AC3E}">
        <p14:creationId xmlns:p14="http://schemas.microsoft.com/office/powerpoint/2010/main" val="4168544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76C6D1-5F12-B555-8126-FE13DDB53C94}"/>
              </a:ext>
            </a:extLst>
          </p:cNvPr>
          <p:cNvSpPr>
            <a:spLocks noGrp="1"/>
          </p:cNvSpPr>
          <p:nvPr>
            <p:ph type="title"/>
          </p:nvPr>
        </p:nvSpPr>
        <p:spPr/>
        <p:txBody>
          <a:bodyPr/>
          <a:lstStyle/>
          <a:p>
            <a:r>
              <a:rPr lang="zh-TW" altLang="en-US" dirty="0"/>
              <a:t>汙染物關係圖</a:t>
            </a:r>
            <a:r>
              <a:rPr lang="en-US" altLang="zh-TW" dirty="0"/>
              <a:t>-</a:t>
            </a:r>
            <a:r>
              <a:rPr lang="zh-TW" altLang="en-US" dirty="0"/>
              <a:t>大寮</a:t>
            </a:r>
          </a:p>
        </p:txBody>
      </p:sp>
      <p:pic>
        <p:nvPicPr>
          <p:cNvPr id="6" name="內容版面配置區 5">
            <a:extLst>
              <a:ext uri="{FF2B5EF4-FFF2-40B4-BE49-F238E27FC236}">
                <a16:creationId xmlns:a16="http://schemas.microsoft.com/office/drawing/2014/main" id="{FF6DA37C-3433-BF4D-B29D-BD9033671538}"/>
              </a:ext>
            </a:extLst>
          </p:cNvPr>
          <p:cNvPicPr>
            <a:picLocks noGrp="1" noChangeAspect="1"/>
          </p:cNvPicPr>
          <p:nvPr>
            <p:ph idx="1"/>
          </p:nvPr>
        </p:nvPicPr>
        <p:blipFill>
          <a:blip r:embed="rId2"/>
          <a:stretch>
            <a:fillRect/>
          </a:stretch>
        </p:blipFill>
        <p:spPr>
          <a:xfrm>
            <a:off x="1069975" y="2581691"/>
            <a:ext cx="10058400" cy="3129717"/>
          </a:xfrm>
        </p:spPr>
      </p:pic>
      <p:sp>
        <p:nvSpPr>
          <p:cNvPr id="4" name="投影片編號版面配置區 3">
            <a:extLst>
              <a:ext uri="{FF2B5EF4-FFF2-40B4-BE49-F238E27FC236}">
                <a16:creationId xmlns:a16="http://schemas.microsoft.com/office/drawing/2014/main" id="{A1F3AD03-FED3-5662-77BE-75A1166E09CD}"/>
              </a:ext>
            </a:extLst>
          </p:cNvPr>
          <p:cNvSpPr>
            <a:spLocks noGrp="1"/>
          </p:cNvSpPr>
          <p:nvPr>
            <p:ph type="sldNum" sz="quarter" idx="12"/>
          </p:nvPr>
        </p:nvSpPr>
        <p:spPr/>
        <p:txBody>
          <a:bodyPr/>
          <a:lstStyle/>
          <a:p>
            <a:fld id="{4FAB73BC-B049-4115-A692-8D63A059BFB8}" type="slidenum">
              <a:rPr lang="en-US" smtClean="0"/>
              <a:t>74</a:t>
            </a:fld>
            <a:endParaRPr lang="en-US" dirty="0"/>
          </a:p>
        </p:txBody>
      </p:sp>
    </p:spTree>
    <p:extLst>
      <p:ext uri="{BB962C8B-B14F-4D97-AF65-F5344CB8AC3E}">
        <p14:creationId xmlns:p14="http://schemas.microsoft.com/office/powerpoint/2010/main" val="12312728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FA4FAC-0049-8C03-9365-6D8387510239}"/>
              </a:ext>
            </a:extLst>
          </p:cNvPr>
          <p:cNvSpPr>
            <a:spLocks noGrp="1"/>
          </p:cNvSpPr>
          <p:nvPr>
            <p:ph type="title"/>
          </p:nvPr>
        </p:nvSpPr>
        <p:spPr/>
        <p:txBody>
          <a:bodyPr/>
          <a:lstStyle/>
          <a:p>
            <a:r>
              <a:rPr lang="zh-TW" altLang="en-US" dirty="0"/>
              <a:t>汙染物關係圖</a:t>
            </a:r>
            <a:r>
              <a:rPr lang="en-US" altLang="zh-TW" dirty="0"/>
              <a:t>-</a:t>
            </a:r>
            <a:r>
              <a:rPr lang="zh-TW" altLang="en-US" dirty="0"/>
              <a:t>關山</a:t>
            </a:r>
          </a:p>
        </p:txBody>
      </p:sp>
      <p:pic>
        <p:nvPicPr>
          <p:cNvPr id="7" name="內容版面配置區 6">
            <a:extLst>
              <a:ext uri="{FF2B5EF4-FFF2-40B4-BE49-F238E27FC236}">
                <a16:creationId xmlns:a16="http://schemas.microsoft.com/office/drawing/2014/main" id="{B37B7A5A-FF39-4EB6-19B6-B9F0422E3813}"/>
              </a:ext>
            </a:extLst>
          </p:cNvPr>
          <p:cNvPicPr>
            <a:picLocks noGrp="1" noChangeAspect="1"/>
          </p:cNvPicPr>
          <p:nvPr>
            <p:ph idx="1"/>
          </p:nvPr>
        </p:nvPicPr>
        <p:blipFill>
          <a:blip r:embed="rId2"/>
          <a:stretch>
            <a:fillRect/>
          </a:stretch>
        </p:blipFill>
        <p:spPr>
          <a:xfrm>
            <a:off x="1069975" y="2611771"/>
            <a:ext cx="10058400" cy="3069557"/>
          </a:xfrm>
        </p:spPr>
      </p:pic>
      <p:sp>
        <p:nvSpPr>
          <p:cNvPr id="4" name="投影片編號版面配置區 3">
            <a:extLst>
              <a:ext uri="{FF2B5EF4-FFF2-40B4-BE49-F238E27FC236}">
                <a16:creationId xmlns:a16="http://schemas.microsoft.com/office/drawing/2014/main" id="{54AC62CE-B592-0551-7AF0-DD460AA651E2}"/>
              </a:ext>
            </a:extLst>
          </p:cNvPr>
          <p:cNvSpPr>
            <a:spLocks noGrp="1"/>
          </p:cNvSpPr>
          <p:nvPr>
            <p:ph type="sldNum" sz="quarter" idx="12"/>
          </p:nvPr>
        </p:nvSpPr>
        <p:spPr/>
        <p:txBody>
          <a:bodyPr/>
          <a:lstStyle/>
          <a:p>
            <a:fld id="{4FAB73BC-B049-4115-A692-8D63A059BFB8}" type="slidenum">
              <a:rPr lang="en-US" smtClean="0"/>
              <a:t>75</a:t>
            </a:fld>
            <a:endParaRPr lang="en-US" dirty="0"/>
          </a:p>
        </p:txBody>
      </p:sp>
    </p:spTree>
    <p:extLst>
      <p:ext uri="{BB962C8B-B14F-4D97-AF65-F5344CB8AC3E}">
        <p14:creationId xmlns:p14="http://schemas.microsoft.com/office/powerpoint/2010/main" val="25105100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D394B3-A43D-3EF0-F5F6-343BEFFE62B0}"/>
              </a:ext>
            </a:extLst>
          </p:cNvPr>
          <p:cNvSpPr>
            <a:spLocks noGrp="1"/>
          </p:cNvSpPr>
          <p:nvPr>
            <p:ph type="title"/>
          </p:nvPr>
        </p:nvSpPr>
        <p:spPr/>
        <p:txBody>
          <a:bodyPr/>
          <a:lstStyle/>
          <a:p>
            <a:r>
              <a:rPr lang="zh-TW" altLang="en-US" dirty="0"/>
              <a:t>汙染物關係圖</a:t>
            </a:r>
            <a:r>
              <a:rPr lang="en-US" altLang="zh-TW" dirty="0"/>
              <a:t>-</a:t>
            </a:r>
            <a:r>
              <a:rPr lang="zh-TW" altLang="en-US" dirty="0"/>
              <a:t>臺東</a:t>
            </a:r>
          </a:p>
        </p:txBody>
      </p:sp>
      <p:pic>
        <p:nvPicPr>
          <p:cNvPr id="6" name="內容版面配置區 5">
            <a:extLst>
              <a:ext uri="{FF2B5EF4-FFF2-40B4-BE49-F238E27FC236}">
                <a16:creationId xmlns:a16="http://schemas.microsoft.com/office/drawing/2014/main" id="{BAB3A6DA-318C-D332-C225-ED69F11991CC}"/>
              </a:ext>
            </a:extLst>
          </p:cNvPr>
          <p:cNvPicPr>
            <a:picLocks noGrp="1" noChangeAspect="1"/>
          </p:cNvPicPr>
          <p:nvPr>
            <p:ph idx="1"/>
          </p:nvPr>
        </p:nvPicPr>
        <p:blipFill>
          <a:blip r:embed="rId2"/>
          <a:stretch>
            <a:fillRect/>
          </a:stretch>
        </p:blipFill>
        <p:spPr>
          <a:xfrm>
            <a:off x="1069975" y="2613655"/>
            <a:ext cx="10058400" cy="3065789"/>
          </a:xfrm>
        </p:spPr>
      </p:pic>
      <p:sp>
        <p:nvSpPr>
          <p:cNvPr id="4" name="投影片編號版面配置區 3">
            <a:extLst>
              <a:ext uri="{FF2B5EF4-FFF2-40B4-BE49-F238E27FC236}">
                <a16:creationId xmlns:a16="http://schemas.microsoft.com/office/drawing/2014/main" id="{9E418718-462B-4960-0AF5-CDE487781EB2}"/>
              </a:ext>
            </a:extLst>
          </p:cNvPr>
          <p:cNvSpPr>
            <a:spLocks noGrp="1"/>
          </p:cNvSpPr>
          <p:nvPr>
            <p:ph type="sldNum" sz="quarter" idx="12"/>
          </p:nvPr>
        </p:nvSpPr>
        <p:spPr/>
        <p:txBody>
          <a:bodyPr/>
          <a:lstStyle/>
          <a:p>
            <a:fld id="{4FAB73BC-B049-4115-A692-8D63A059BFB8}" type="slidenum">
              <a:rPr lang="en-US" smtClean="0"/>
              <a:t>76</a:t>
            </a:fld>
            <a:endParaRPr lang="en-US" dirty="0"/>
          </a:p>
        </p:txBody>
      </p:sp>
    </p:spTree>
    <p:extLst>
      <p:ext uri="{BB962C8B-B14F-4D97-AF65-F5344CB8AC3E}">
        <p14:creationId xmlns:p14="http://schemas.microsoft.com/office/powerpoint/2010/main" val="3143057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FD250-501A-532B-D202-8C781EF67CAF}"/>
              </a:ext>
            </a:extLst>
          </p:cNvPr>
          <p:cNvSpPr>
            <a:spLocks noGrp="1"/>
          </p:cNvSpPr>
          <p:nvPr>
            <p:ph type="title"/>
          </p:nvPr>
        </p:nvSpPr>
        <p:spPr/>
        <p:txBody>
          <a:bodyPr/>
          <a:lstStyle/>
          <a:p>
            <a:r>
              <a:rPr lang="zh-TW" altLang="en-US" dirty="0"/>
              <a:t>汙染物關係圖</a:t>
            </a:r>
            <a:r>
              <a:rPr lang="en-US" altLang="zh-TW" dirty="0"/>
              <a:t>-</a:t>
            </a:r>
            <a:r>
              <a:rPr lang="zh-TW" altLang="en-US" dirty="0"/>
              <a:t>花蓮</a:t>
            </a:r>
          </a:p>
        </p:txBody>
      </p:sp>
      <p:pic>
        <p:nvPicPr>
          <p:cNvPr id="6" name="內容版面配置區 5">
            <a:extLst>
              <a:ext uri="{FF2B5EF4-FFF2-40B4-BE49-F238E27FC236}">
                <a16:creationId xmlns:a16="http://schemas.microsoft.com/office/drawing/2014/main" id="{1351CCD3-BD0A-93CD-7867-E7B231148529}"/>
              </a:ext>
            </a:extLst>
          </p:cNvPr>
          <p:cNvPicPr>
            <a:picLocks noGrp="1" noChangeAspect="1"/>
          </p:cNvPicPr>
          <p:nvPr>
            <p:ph idx="1"/>
          </p:nvPr>
        </p:nvPicPr>
        <p:blipFill>
          <a:blip r:embed="rId2"/>
          <a:stretch>
            <a:fillRect/>
          </a:stretch>
        </p:blipFill>
        <p:spPr>
          <a:xfrm>
            <a:off x="1069975" y="2618068"/>
            <a:ext cx="10058400" cy="3056964"/>
          </a:xfrm>
        </p:spPr>
      </p:pic>
      <p:sp>
        <p:nvSpPr>
          <p:cNvPr id="4" name="投影片編號版面配置區 3">
            <a:extLst>
              <a:ext uri="{FF2B5EF4-FFF2-40B4-BE49-F238E27FC236}">
                <a16:creationId xmlns:a16="http://schemas.microsoft.com/office/drawing/2014/main" id="{49B6D1B4-EE2B-C3D2-904E-9BF7A84FFBBF}"/>
              </a:ext>
            </a:extLst>
          </p:cNvPr>
          <p:cNvSpPr>
            <a:spLocks noGrp="1"/>
          </p:cNvSpPr>
          <p:nvPr>
            <p:ph type="sldNum" sz="quarter" idx="12"/>
          </p:nvPr>
        </p:nvSpPr>
        <p:spPr/>
        <p:txBody>
          <a:bodyPr/>
          <a:lstStyle/>
          <a:p>
            <a:fld id="{4FAB73BC-B049-4115-A692-8D63A059BFB8}" type="slidenum">
              <a:rPr lang="en-US" smtClean="0"/>
              <a:t>77</a:t>
            </a:fld>
            <a:endParaRPr lang="en-US" dirty="0"/>
          </a:p>
        </p:txBody>
      </p:sp>
    </p:spTree>
    <p:extLst>
      <p:ext uri="{BB962C8B-B14F-4D97-AF65-F5344CB8AC3E}">
        <p14:creationId xmlns:p14="http://schemas.microsoft.com/office/powerpoint/2010/main" val="3116487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B035DE-B3E1-1DF3-F834-D0C39CE10E62}"/>
              </a:ext>
            </a:extLst>
          </p:cNvPr>
          <p:cNvSpPr>
            <a:spLocks noGrp="1"/>
          </p:cNvSpPr>
          <p:nvPr>
            <p:ph type="title"/>
          </p:nvPr>
        </p:nvSpPr>
        <p:spPr/>
        <p:txBody>
          <a:bodyPr/>
          <a:lstStyle/>
          <a:p>
            <a:r>
              <a:rPr lang="zh-TW" altLang="en-US" dirty="0"/>
              <a:t>汙染物關係圖</a:t>
            </a:r>
            <a:r>
              <a:rPr lang="en-US" altLang="zh-TW" dirty="0"/>
              <a:t>-</a:t>
            </a:r>
            <a:r>
              <a:rPr lang="zh-TW" altLang="en-US" dirty="0"/>
              <a:t>冬山</a:t>
            </a:r>
          </a:p>
        </p:txBody>
      </p:sp>
      <p:pic>
        <p:nvPicPr>
          <p:cNvPr id="6" name="內容版面配置區 5">
            <a:extLst>
              <a:ext uri="{FF2B5EF4-FFF2-40B4-BE49-F238E27FC236}">
                <a16:creationId xmlns:a16="http://schemas.microsoft.com/office/drawing/2014/main" id="{A795C2D8-DB92-A96A-205F-ED837B432E29}"/>
              </a:ext>
            </a:extLst>
          </p:cNvPr>
          <p:cNvPicPr>
            <a:picLocks noGrp="1" noChangeAspect="1"/>
          </p:cNvPicPr>
          <p:nvPr>
            <p:ph idx="1"/>
          </p:nvPr>
        </p:nvPicPr>
        <p:blipFill>
          <a:blip r:embed="rId2"/>
          <a:stretch>
            <a:fillRect/>
          </a:stretch>
        </p:blipFill>
        <p:spPr>
          <a:xfrm>
            <a:off x="1069975" y="2626629"/>
            <a:ext cx="10058400" cy="3039842"/>
          </a:xfrm>
        </p:spPr>
      </p:pic>
      <p:sp>
        <p:nvSpPr>
          <p:cNvPr id="4" name="投影片編號版面配置區 3">
            <a:extLst>
              <a:ext uri="{FF2B5EF4-FFF2-40B4-BE49-F238E27FC236}">
                <a16:creationId xmlns:a16="http://schemas.microsoft.com/office/drawing/2014/main" id="{8A8BA50A-0FBB-C64E-DA57-7F61B97BBACF}"/>
              </a:ext>
            </a:extLst>
          </p:cNvPr>
          <p:cNvSpPr>
            <a:spLocks noGrp="1"/>
          </p:cNvSpPr>
          <p:nvPr>
            <p:ph type="sldNum" sz="quarter" idx="12"/>
          </p:nvPr>
        </p:nvSpPr>
        <p:spPr/>
        <p:txBody>
          <a:bodyPr/>
          <a:lstStyle/>
          <a:p>
            <a:fld id="{4FAB73BC-B049-4115-A692-8D63A059BFB8}" type="slidenum">
              <a:rPr lang="en-US" smtClean="0"/>
              <a:t>78</a:t>
            </a:fld>
            <a:endParaRPr lang="en-US" dirty="0"/>
          </a:p>
        </p:txBody>
      </p:sp>
    </p:spTree>
    <p:extLst>
      <p:ext uri="{BB962C8B-B14F-4D97-AF65-F5344CB8AC3E}">
        <p14:creationId xmlns:p14="http://schemas.microsoft.com/office/powerpoint/2010/main" val="3830061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F8B213-1626-C887-7770-61DDB3B0AAD7}"/>
              </a:ext>
            </a:extLst>
          </p:cNvPr>
          <p:cNvSpPr>
            <a:spLocks noGrp="1"/>
          </p:cNvSpPr>
          <p:nvPr>
            <p:ph type="title"/>
          </p:nvPr>
        </p:nvSpPr>
        <p:spPr/>
        <p:txBody>
          <a:bodyPr/>
          <a:lstStyle/>
          <a:p>
            <a:r>
              <a:rPr lang="zh-TW" altLang="en-US" dirty="0"/>
              <a:t>汙染物關係圖</a:t>
            </a:r>
            <a:r>
              <a:rPr lang="en-US" altLang="zh-TW" dirty="0"/>
              <a:t>-</a:t>
            </a:r>
            <a:r>
              <a:rPr lang="zh-TW" altLang="en-US" dirty="0"/>
              <a:t>宜蘭</a:t>
            </a:r>
          </a:p>
        </p:txBody>
      </p:sp>
      <p:pic>
        <p:nvPicPr>
          <p:cNvPr id="6" name="內容版面配置區 5">
            <a:extLst>
              <a:ext uri="{FF2B5EF4-FFF2-40B4-BE49-F238E27FC236}">
                <a16:creationId xmlns:a16="http://schemas.microsoft.com/office/drawing/2014/main" id="{76DA8BF8-CF72-FDD9-4C05-9887F30A0E3C}"/>
              </a:ext>
            </a:extLst>
          </p:cNvPr>
          <p:cNvPicPr>
            <a:picLocks noGrp="1" noChangeAspect="1"/>
          </p:cNvPicPr>
          <p:nvPr>
            <p:ph idx="1"/>
          </p:nvPr>
        </p:nvPicPr>
        <p:blipFill>
          <a:blip r:embed="rId2"/>
          <a:stretch>
            <a:fillRect/>
          </a:stretch>
        </p:blipFill>
        <p:spPr>
          <a:xfrm>
            <a:off x="1069975" y="2568892"/>
            <a:ext cx="10058400" cy="3155315"/>
          </a:xfrm>
        </p:spPr>
      </p:pic>
      <p:sp>
        <p:nvSpPr>
          <p:cNvPr id="4" name="投影片編號版面配置區 3">
            <a:extLst>
              <a:ext uri="{FF2B5EF4-FFF2-40B4-BE49-F238E27FC236}">
                <a16:creationId xmlns:a16="http://schemas.microsoft.com/office/drawing/2014/main" id="{947ABE37-C8F1-228D-1878-C3093B81AF51}"/>
              </a:ext>
            </a:extLst>
          </p:cNvPr>
          <p:cNvSpPr>
            <a:spLocks noGrp="1"/>
          </p:cNvSpPr>
          <p:nvPr>
            <p:ph type="sldNum" sz="quarter" idx="12"/>
          </p:nvPr>
        </p:nvSpPr>
        <p:spPr/>
        <p:txBody>
          <a:bodyPr/>
          <a:lstStyle/>
          <a:p>
            <a:fld id="{4FAB73BC-B049-4115-A692-8D63A059BFB8}" type="slidenum">
              <a:rPr lang="en-US" smtClean="0"/>
              <a:t>79</a:t>
            </a:fld>
            <a:endParaRPr lang="en-US" dirty="0"/>
          </a:p>
        </p:txBody>
      </p:sp>
    </p:spTree>
    <p:extLst>
      <p:ext uri="{BB962C8B-B14F-4D97-AF65-F5344CB8AC3E}">
        <p14:creationId xmlns:p14="http://schemas.microsoft.com/office/powerpoint/2010/main" val="367291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D8052-5FA5-C65A-5BD6-D41AEDBC35BD}"/>
              </a:ext>
            </a:extLst>
          </p:cNvPr>
          <p:cNvSpPr>
            <a:spLocks noGrp="1"/>
          </p:cNvSpPr>
          <p:nvPr>
            <p:ph type="title"/>
          </p:nvPr>
        </p:nvSpPr>
        <p:spPr/>
        <p:txBody>
          <a:bodyPr/>
          <a:lstStyle/>
          <a:p>
            <a:r>
              <a:rPr lang="en-US" altLang="zh-TW" dirty="0"/>
              <a:t>LSTM</a:t>
            </a:r>
            <a:r>
              <a:rPr lang="zh-TW" altLang="en-US" dirty="0"/>
              <a:t>模型準確性的折線圖</a:t>
            </a:r>
            <a:r>
              <a:rPr lang="en-US" altLang="zh-TW" dirty="0"/>
              <a:t>(</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605C3F89-FF51-AA71-732A-8AF49D28C5A0}"/>
              </a:ext>
            </a:extLst>
          </p:cNvPr>
          <p:cNvSpPr>
            <a:spLocks noGrp="1"/>
          </p:cNvSpPr>
          <p:nvPr>
            <p:ph idx="1"/>
          </p:nvPr>
        </p:nvSpPr>
        <p:spPr/>
        <p:txBody>
          <a:bodyPr/>
          <a:lstStyle/>
          <a:p>
            <a:r>
              <a:rPr lang="zh-TW" altLang="en-US" dirty="0"/>
              <a:t>準確性的變化趨勢：訓練初期，模型的準確性提升速度較快，尤其是在前</a:t>
            </a:r>
            <a:r>
              <a:rPr lang="en-US" altLang="zh-TW" dirty="0"/>
              <a:t>20</a:t>
            </a:r>
            <a:r>
              <a:rPr lang="zh-TW" altLang="en-US" dirty="0"/>
              <a:t>個</a:t>
            </a:r>
            <a:r>
              <a:rPr lang="en-US" altLang="zh-TW" dirty="0"/>
              <a:t>epoch</a:t>
            </a:r>
            <a:r>
              <a:rPr lang="zh-TW" altLang="en-US" dirty="0"/>
              <a:t>之內，模型的準確性急劇提升。隨著訓練輪數的增加，模型的準確性提升速度逐漸變慢，並最終趨於平緩。</a:t>
            </a:r>
            <a:endParaRPr lang="en-US" altLang="zh-TW" dirty="0"/>
          </a:p>
          <a:p>
            <a:endParaRPr lang="en-US" altLang="zh-TW" dirty="0"/>
          </a:p>
          <a:p>
            <a:r>
              <a:rPr lang="zh-TW" altLang="en-US" dirty="0"/>
              <a:t>訓練集和驗證集的準確性對比：訓練集的準確性始終低於驗證集的準確性，這種現象在前</a:t>
            </a:r>
            <a:r>
              <a:rPr lang="en-US" altLang="zh-TW" dirty="0"/>
              <a:t>20</a:t>
            </a:r>
            <a:r>
              <a:rPr lang="zh-TW" altLang="en-US" dirty="0"/>
              <a:t>個</a:t>
            </a:r>
            <a:r>
              <a:rPr lang="en-US" altLang="zh-TW" dirty="0"/>
              <a:t>epoch</a:t>
            </a:r>
            <a:r>
              <a:rPr lang="zh-TW" altLang="en-US" dirty="0"/>
              <a:t>尤其明顯。這可能表示模型在訓練初期容易過擬合訓練數據，從而在驗證集上表現更好。隨著訓練輪數的增加，兩條曲線逐漸趨於一致，這意味著模型逐漸達到了穩定狀態。</a:t>
            </a:r>
            <a:endParaRPr lang="en-US" altLang="zh-TW" dirty="0"/>
          </a:p>
          <a:p>
            <a:endParaRPr lang="en-US" altLang="zh-TW" dirty="0"/>
          </a:p>
          <a:p>
            <a:r>
              <a:rPr lang="zh-TW" altLang="en-US" dirty="0"/>
              <a:t>模型的收斂性：模型的準確性曲線逐漸趨於平緩，這表示模型在經過一定數量的訓練後，學習到了數據中的模式，並且逐漸達到了其最大準確性。</a:t>
            </a:r>
          </a:p>
        </p:txBody>
      </p:sp>
      <p:sp>
        <p:nvSpPr>
          <p:cNvPr id="4" name="投影片編號版面配置區 3">
            <a:extLst>
              <a:ext uri="{FF2B5EF4-FFF2-40B4-BE49-F238E27FC236}">
                <a16:creationId xmlns:a16="http://schemas.microsoft.com/office/drawing/2014/main" id="{FE4CC038-6BEC-02B6-86AF-10F770B1B355}"/>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2229357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A4F98C-6427-3C2B-64E7-8AE75FA75AC7}"/>
              </a:ext>
            </a:extLst>
          </p:cNvPr>
          <p:cNvSpPr>
            <a:spLocks noGrp="1"/>
          </p:cNvSpPr>
          <p:nvPr>
            <p:ph type="title"/>
          </p:nvPr>
        </p:nvSpPr>
        <p:spPr/>
        <p:txBody>
          <a:bodyPr/>
          <a:lstStyle/>
          <a:p>
            <a:r>
              <a:rPr lang="zh-TW" altLang="en-US" dirty="0"/>
              <a:t>顯示各地地區座標</a:t>
            </a:r>
          </a:p>
        </p:txBody>
      </p:sp>
      <p:pic>
        <p:nvPicPr>
          <p:cNvPr id="5" name="內容版面配置區 4">
            <a:extLst>
              <a:ext uri="{FF2B5EF4-FFF2-40B4-BE49-F238E27FC236}">
                <a16:creationId xmlns:a16="http://schemas.microsoft.com/office/drawing/2014/main" id="{0645A1EB-F012-C806-5853-F311A04FE889}"/>
              </a:ext>
            </a:extLst>
          </p:cNvPr>
          <p:cNvPicPr>
            <a:picLocks noGrp="1" noChangeAspect="1"/>
          </p:cNvPicPr>
          <p:nvPr>
            <p:ph idx="1"/>
          </p:nvPr>
        </p:nvPicPr>
        <p:blipFill>
          <a:blip r:embed="rId2"/>
          <a:stretch>
            <a:fillRect/>
          </a:stretch>
        </p:blipFill>
        <p:spPr>
          <a:xfrm>
            <a:off x="1066800" y="2712017"/>
            <a:ext cx="10058400" cy="2052008"/>
          </a:xfrm>
          <a:prstGeom prst="rect">
            <a:avLst/>
          </a:prstGeom>
        </p:spPr>
      </p:pic>
      <p:sp>
        <p:nvSpPr>
          <p:cNvPr id="4" name="投影片編號版面配置區 3">
            <a:extLst>
              <a:ext uri="{FF2B5EF4-FFF2-40B4-BE49-F238E27FC236}">
                <a16:creationId xmlns:a16="http://schemas.microsoft.com/office/drawing/2014/main" id="{ADF4521B-5607-8A10-7E45-DDB8E208CCE1}"/>
              </a:ext>
            </a:extLst>
          </p:cNvPr>
          <p:cNvSpPr>
            <a:spLocks noGrp="1"/>
          </p:cNvSpPr>
          <p:nvPr>
            <p:ph type="sldNum" sz="quarter" idx="12"/>
          </p:nvPr>
        </p:nvSpPr>
        <p:spPr/>
        <p:txBody>
          <a:bodyPr/>
          <a:lstStyle/>
          <a:p>
            <a:fld id="{4FAB73BC-B049-4115-A692-8D63A059BFB8}" type="slidenum">
              <a:rPr lang="en-US" smtClean="0"/>
              <a:t>80</a:t>
            </a:fld>
            <a:endParaRPr lang="en-US" dirty="0"/>
          </a:p>
        </p:txBody>
      </p:sp>
      <p:sp>
        <p:nvSpPr>
          <p:cNvPr id="6" name="文字方塊 5">
            <a:extLst>
              <a:ext uri="{FF2B5EF4-FFF2-40B4-BE49-F238E27FC236}">
                <a16:creationId xmlns:a16="http://schemas.microsoft.com/office/drawing/2014/main" id="{00652BE5-C245-F302-5D76-AC9C186D176F}"/>
              </a:ext>
            </a:extLst>
          </p:cNvPr>
          <p:cNvSpPr txBox="1"/>
          <p:nvPr/>
        </p:nvSpPr>
        <p:spPr>
          <a:xfrm>
            <a:off x="1299411" y="5245768"/>
            <a:ext cx="4042610" cy="646331"/>
          </a:xfrm>
          <a:prstGeom prst="rect">
            <a:avLst/>
          </a:prstGeom>
          <a:noFill/>
        </p:spPr>
        <p:txBody>
          <a:bodyPr wrap="square" rtlCol="0">
            <a:spAutoFit/>
          </a:bodyPr>
          <a:lstStyle/>
          <a:p>
            <a:r>
              <a:rPr lang="zh-TW" altLang="en-US" dirty="0"/>
              <a:t>由</a:t>
            </a:r>
            <a:r>
              <a:rPr lang="en-US" altLang="zh-TW" dirty="0" err="1"/>
              <a:t>shp</a:t>
            </a:r>
            <a:r>
              <a:rPr lang="zh-TW" altLang="en-US" dirty="0"/>
              <a:t>檔案取得各個縣市各個區之座標</a:t>
            </a:r>
          </a:p>
          <a:p>
            <a:endParaRPr lang="zh-TW" altLang="en-US" dirty="0"/>
          </a:p>
        </p:txBody>
      </p:sp>
    </p:spTree>
    <p:extLst>
      <p:ext uri="{BB962C8B-B14F-4D97-AF65-F5344CB8AC3E}">
        <p14:creationId xmlns:p14="http://schemas.microsoft.com/office/powerpoint/2010/main" val="3115568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6C804D-BE93-F5D3-3E8B-E959AF3A566C}"/>
              </a:ext>
            </a:extLst>
          </p:cNvPr>
          <p:cNvSpPr>
            <a:spLocks noGrp="1"/>
          </p:cNvSpPr>
          <p:nvPr>
            <p:ph type="title"/>
          </p:nvPr>
        </p:nvSpPr>
        <p:spPr/>
        <p:txBody>
          <a:bodyPr/>
          <a:lstStyle/>
          <a:p>
            <a:r>
              <a:rPr lang="zh-TW" altLang="en-US" dirty="0"/>
              <a:t>顯示各區的死亡人數</a:t>
            </a:r>
          </a:p>
        </p:txBody>
      </p:sp>
      <p:pic>
        <p:nvPicPr>
          <p:cNvPr id="5" name="內容版面配置區 4">
            <a:extLst>
              <a:ext uri="{FF2B5EF4-FFF2-40B4-BE49-F238E27FC236}">
                <a16:creationId xmlns:a16="http://schemas.microsoft.com/office/drawing/2014/main" id="{C5074BA1-3223-017D-3F17-C55DD231551C}"/>
              </a:ext>
            </a:extLst>
          </p:cNvPr>
          <p:cNvPicPr>
            <a:picLocks noGrp="1" noChangeAspect="1"/>
          </p:cNvPicPr>
          <p:nvPr>
            <p:ph idx="1"/>
          </p:nvPr>
        </p:nvPicPr>
        <p:blipFill>
          <a:blip r:embed="rId2"/>
          <a:stretch>
            <a:fillRect/>
          </a:stretch>
        </p:blipFill>
        <p:spPr>
          <a:xfrm>
            <a:off x="1066800" y="2475543"/>
            <a:ext cx="10058400" cy="2288482"/>
          </a:xfrm>
          <a:prstGeom prst="rect">
            <a:avLst/>
          </a:prstGeom>
        </p:spPr>
      </p:pic>
      <p:sp>
        <p:nvSpPr>
          <p:cNvPr id="4" name="投影片編號版面配置區 3">
            <a:extLst>
              <a:ext uri="{FF2B5EF4-FFF2-40B4-BE49-F238E27FC236}">
                <a16:creationId xmlns:a16="http://schemas.microsoft.com/office/drawing/2014/main" id="{BA0D14D9-B8C3-E2D1-E0AC-F70323AE546D}"/>
              </a:ext>
            </a:extLst>
          </p:cNvPr>
          <p:cNvSpPr>
            <a:spLocks noGrp="1"/>
          </p:cNvSpPr>
          <p:nvPr>
            <p:ph type="sldNum" sz="quarter" idx="12"/>
          </p:nvPr>
        </p:nvSpPr>
        <p:spPr/>
        <p:txBody>
          <a:bodyPr/>
          <a:lstStyle/>
          <a:p>
            <a:fld id="{4FAB73BC-B049-4115-A692-8D63A059BFB8}" type="slidenum">
              <a:rPr lang="en-US" smtClean="0"/>
              <a:t>81</a:t>
            </a:fld>
            <a:endParaRPr lang="en-US" dirty="0"/>
          </a:p>
        </p:txBody>
      </p:sp>
      <p:sp>
        <p:nvSpPr>
          <p:cNvPr id="6" name="文字方塊 5">
            <a:extLst>
              <a:ext uri="{FF2B5EF4-FFF2-40B4-BE49-F238E27FC236}">
                <a16:creationId xmlns:a16="http://schemas.microsoft.com/office/drawing/2014/main" id="{5830B48B-A7AE-0981-6895-9747A52A8A9E}"/>
              </a:ext>
            </a:extLst>
          </p:cNvPr>
          <p:cNvSpPr txBox="1"/>
          <p:nvPr/>
        </p:nvSpPr>
        <p:spPr>
          <a:xfrm>
            <a:off x="1187116" y="5342021"/>
            <a:ext cx="5197642" cy="646331"/>
          </a:xfrm>
          <a:prstGeom prst="rect">
            <a:avLst/>
          </a:prstGeom>
          <a:noFill/>
        </p:spPr>
        <p:txBody>
          <a:bodyPr wrap="square" rtlCol="0">
            <a:spAutoFit/>
          </a:bodyPr>
          <a:lstStyle/>
          <a:p>
            <a:r>
              <a:rPr lang="zh-TW" altLang="en-US" dirty="0"/>
              <a:t>統計各區域中，患有肺相關疾病的總人數</a:t>
            </a:r>
          </a:p>
          <a:p>
            <a:endParaRPr lang="zh-TW" altLang="en-US" dirty="0"/>
          </a:p>
        </p:txBody>
      </p:sp>
    </p:spTree>
    <p:extLst>
      <p:ext uri="{BB962C8B-B14F-4D97-AF65-F5344CB8AC3E}">
        <p14:creationId xmlns:p14="http://schemas.microsoft.com/office/powerpoint/2010/main" val="1555129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AD9904-A3DB-2D33-881E-6F123DCFDA24}"/>
              </a:ext>
            </a:extLst>
          </p:cNvPr>
          <p:cNvSpPr>
            <a:spLocks noGrp="1"/>
          </p:cNvSpPr>
          <p:nvPr>
            <p:ph type="title"/>
          </p:nvPr>
        </p:nvSpPr>
        <p:spPr/>
        <p:txBody>
          <a:bodyPr/>
          <a:lstStyle/>
          <a:p>
            <a:r>
              <a:rPr lang="zh-TW" altLang="en-US" dirty="0"/>
              <a:t>找出數據集</a:t>
            </a:r>
          </a:p>
        </p:txBody>
      </p:sp>
      <p:pic>
        <p:nvPicPr>
          <p:cNvPr id="5" name="內容版面配置區 4">
            <a:extLst>
              <a:ext uri="{FF2B5EF4-FFF2-40B4-BE49-F238E27FC236}">
                <a16:creationId xmlns:a16="http://schemas.microsoft.com/office/drawing/2014/main" id="{52D0D09B-E059-FF6E-F764-ADC80337F86F}"/>
              </a:ext>
            </a:extLst>
          </p:cNvPr>
          <p:cNvPicPr>
            <a:picLocks noGrp="1" noChangeAspect="1"/>
          </p:cNvPicPr>
          <p:nvPr>
            <p:ph idx="1"/>
          </p:nvPr>
        </p:nvPicPr>
        <p:blipFill>
          <a:blip r:embed="rId2"/>
          <a:stretch>
            <a:fillRect/>
          </a:stretch>
        </p:blipFill>
        <p:spPr>
          <a:xfrm>
            <a:off x="5111069" y="2093976"/>
            <a:ext cx="5377138" cy="3974937"/>
          </a:xfrm>
          <a:prstGeom prst="rect">
            <a:avLst/>
          </a:prstGeom>
        </p:spPr>
      </p:pic>
      <p:sp>
        <p:nvSpPr>
          <p:cNvPr id="4" name="投影片編號版面配置區 3">
            <a:extLst>
              <a:ext uri="{FF2B5EF4-FFF2-40B4-BE49-F238E27FC236}">
                <a16:creationId xmlns:a16="http://schemas.microsoft.com/office/drawing/2014/main" id="{48B8C292-5A2D-3680-ECDE-618AB763C51E}"/>
              </a:ext>
            </a:extLst>
          </p:cNvPr>
          <p:cNvSpPr>
            <a:spLocks noGrp="1"/>
          </p:cNvSpPr>
          <p:nvPr>
            <p:ph type="sldNum" sz="quarter" idx="12"/>
          </p:nvPr>
        </p:nvSpPr>
        <p:spPr/>
        <p:txBody>
          <a:bodyPr/>
          <a:lstStyle/>
          <a:p>
            <a:fld id="{4FAB73BC-B049-4115-A692-8D63A059BFB8}" type="slidenum">
              <a:rPr lang="en-US" smtClean="0"/>
              <a:t>82</a:t>
            </a:fld>
            <a:endParaRPr lang="en-US" dirty="0"/>
          </a:p>
        </p:txBody>
      </p:sp>
      <p:sp>
        <p:nvSpPr>
          <p:cNvPr id="6" name="文字方塊 5">
            <a:extLst>
              <a:ext uri="{FF2B5EF4-FFF2-40B4-BE49-F238E27FC236}">
                <a16:creationId xmlns:a16="http://schemas.microsoft.com/office/drawing/2014/main" id="{D9A940AD-7C9D-A707-3103-2607C605072A}"/>
              </a:ext>
            </a:extLst>
          </p:cNvPr>
          <p:cNvSpPr txBox="1"/>
          <p:nvPr/>
        </p:nvSpPr>
        <p:spPr>
          <a:xfrm>
            <a:off x="1187116" y="2534653"/>
            <a:ext cx="2999873" cy="1200329"/>
          </a:xfrm>
          <a:prstGeom prst="rect">
            <a:avLst/>
          </a:prstGeom>
          <a:noFill/>
        </p:spPr>
        <p:txBody>
          <a:bodyPr wrap="square" rtlCol="0">
            <a:spAutoFit/>
          </a:bodyPr>
          <a:lstStyle/>
          <a:p>
            <a:r>
              <a:rPr lang="zh-TW" altLang="en-US" dirty="0"/>
              <a:t>找出</a:t>
            </a:r>
            <a:r>
              <a:rPr lang="en-US" altLang="zh-TW" dirty="0"/>
              <a:t>107</a:t>
            </a:r>
            <a:r>
              <a:rPr lang="zh-TW" altLang="en-US" dirty="0"/>
              <a:t>年屬於高雄地區所有死因為氣管、支氣管和肺癌的數據集</a:t>
            </a:r>
          </a:p>
          <a:p>
            <a:endParaRPr lang="zh-TW" altLang="en-US" dirty="0"/>
          </a:p>
        </p:txBody>
      </p:sp>
    </p:spTree>
    <p:extLst>
      <p:ext uri="{BB962C8B-B14F-4D97-AF65-F5344CB8AC3E}">
        <p14:creationId xmlns:p14="http://schemas.microsoft.com/office/powerpoint/2010/main" val="3713739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9D476F-1027-7956-5FC1-56D3C3FF2EF5}"/>
              </a:ext>
            </a:extLst>
          </p:cNvPr>
          <p:cNvSpPr>
            <a:spLocks noGrp="1"/>
          </p:cNvSpPr>
          <p:nvPr>
            <p:ph type="title"/>
          </p:nvPr>
        </p:nvSpPr>
        <p:spPr/>
        <p:txBody>
          <a:bodyPr/>
          <a:lstStyle/>
          <a:p>
            <a:r>
              <a:rPr lang="zh-TW" altLang="en-US" dirty="0"/>
              <a:t>統計各區域中死亡人數</a:t>
            </a:r>
          </a:p>
        </p:txBody>
      </p:sp>
      <p:sp>
        <p:nvSpPr>
          <p:cNvPr id="4" name="投影片編號版面配置區 3">
            <a:extLst>
              <a:ext uri="{FF2B5EF4-FFF2-40B4-BE49-F238E27FC236}">
                <a16:creationId xmlns:a16="http://schemas.microsoft.com/office/drawing/2014/main" id="{FA051A01-2686-C49E-11F0-D7A09737BD01}"/>
              </a:ext>
            </a:extLst>
          </p:cNvPr>
          <p:cNvSpPr>
            <a:spLocks noGrp="1"/>
          </p:cNvSpPr>
          <p:nvPr>
            <p:ph type="sldNum" sz="quarter" idx="12"/>
          </p:nvPr>
        </p:nvSpPr>
        <p:spPr/>
        <p:txBody>
          <a:bodyPr/>
          <a:lstStyle/>
          <a:p>
            <a:fld id="{4FAB73BC-B049-4115-A692-8D63A059BFB8}" type="slidenum">
              <a:rPr lang="en-US" smtClean="0"/>
              <a:t>83</a:t>
            </a:fld>
            <a:endParaRPr lang="en-US" dirty="0"/>
          </a:p>
        </p:txBody>
      </p:sp>
      <p:sp>
        <p:nvSpPr>
          <p:cNvPr id="6" name="文字方塊 5">
            <a:extLst>
              <a:ext uri="{FF2B5EF4-FFF2-40B4-BE49-F238E27FC236}">
                <a16:creationId xmlns:a16="http://schemas.microsoft.com/office/drawing/2014/main" id="{7507B0F3-59BA-90DE-0CDB-B670F6F8F5BF}"/>
              </a:ext>
            </a:extLst>
          </p:cNvPr>
          <p:cNvSpPr txBox="1"/>
          <p:nvPr/>
        </p:nvSpPr>
        <p:spPr>
          <a:xfrm>
            <a:off x="1069848" y="3657961"/>
            <a:ext cx="2550695" cy="923330"/>
          </a:xfrm>
          <a:prstGeom prst="rect">
            <a:avLst/>
          </a:prstGeom>
          <a:noFill/>
        </p:spPr>
        <p:txBody>
          <a:bodyPr wrap="square" rtlCol="0">
            <a:spAutoFit/>
          </a:bodyPr>
          <a:lstStyle/>
          <a:p>
            <a:r>
              <a:rPr lang="zh-TW" altLang="en-US" dirty="0"/>
              <a:t>統計各區域中，患有肺相關疾病的死亡總人數</a:t>
            </a:r>
          </a:p>
          <a:p>
            <a:endParaRPr lang="zh-TW" altLang="en-US" dirty="0"/>
          </a:p>
        </p:txBody>
      </p:sp>
      <p:pic>
        <p:nvPicPr>
          <p:cNvPr id="9" name="內容版面配置區 8">
            <a:extLst>
              <a:ext uri="{FF2B5EF4-FFF2-40B4-BE49-F238E27FC236}">
                <a16:creationId xmlns:a16="http://schemas.microsoft.com/office/drawing/2014/main" id="{8E1A17DF-CD8C-FF3E-CB59-8831AAFD9EFA}"/>
              </a:ext>
            </a:extLst>
          </p:cNvPr>
          <p:cNvPicPr>
            <a:picLocks noGrp="1" noChangeAspect="1"/>
          </p:cNvPicPr>
          <p:nvPr>
            <p:ph idx="1"/>
          </p:nvPr>
        </p:nvPicPr>
        <p:blipFill>
          <a:blip r:embed="rId2"/>
          <a:stretch>
            <a:fillRect/>
          </a:stretch>
        </p:blipFill>
        <p:spPr>
          <a:xfrm>
            <a:off x="4755691" y="2093976"/>
            <a:ext cx="4964946" cy="4051300"/>
          </a:xfrm>
          <a:prstGeom prst="rect">
            <a:avLst/>
          </a:prstGeom>
        </p:spPr>
      </p:pic>
    </p:spTree>
    <p:extLst>
      <p:ext uri="{BB962C8B-B14F-4D97-AF65-F5344CB8AC3E}">
        <p14:creationId xmlns:p14="http://schemas.microsoft.com/office/powerpoint/2010/main" val="37615962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6FF919-97A4-02E7-E411-2AC2501A6412}"/>
              </a:ext>
            </a:extLst>
          </p:cNvPr>
          <p:cNvSpPr>
            <a:spLocks noGrp="1"/>
          </p:cNvSpPr>
          <p:nvPr>
            <p:ph type="title"/>
          </p:nvPr>
        </p:nvSpPr>
        <p:spPr/>
        <p:txBody>
          <a:bodyPr/>
          <a:lstStyle/>
          <a:p>
            <a:r>
              <a:rPr lang="zh-TW" altLang="en-US" dirty="0"/>
              <a:t>將數據視覺化</a:t>
            </a:r>
          </a:p>
        </p:txBody>
      </p:sp>
      <p:pic>
        <p:nvPicPr>
          <p:cNvPr id="5" name="內容版面配置區 4">
            <a:extLst>
              <a:ext uri="{FF2B5EF4-FFF2-40B4-BE49-F238E27FC236}">
                <a16:creationId xmlns:a16="http://schemas.microsoft.com/office/drawing/2014/main" id="{AB7F9AF5-F8EA-4C7E-054F-5119AFC6822C}"/>
              </a:ext>
            </a:extLst>
          </p:cNvPr>
          <p:cNvPicPr>
            <a:picLocks noGrp="1" noChangeAspect="1"/>
          </p:cNvPicPr>
          <p:nvPr>
            <p:ph idx="1"/>
          </p:nvPr>
        </p:nvPicPr>
        <p:blipFill>
          <a:blip r:embed="rId2"/>
          <a:stretch>
            <a:fillRect/>
          </a:stretch>
        </p:blipFill>
        <p:spPr>
          <a:xfrm>
            <a:off x="5855368" y="2093976"/>
            <a:ext cx="4342218" cy="4051300"/>
          </a:xfrm>
          <a:prstGeom prst="rect">
            <a:avLst/>
          </a:prstGeom>
        </p:spPr>
      </p:pic>
      <p:sp>
        <p:nvSpPr>
          <p:cNvPr id="4" name="投影片編號版面配置區 3">
            <a:extLst>
              <a:ext uri="{FF2B5EF4-FFF2-40B4-BE49-F238E27FC236}">
                <a16:creationId xmlns:a16="http://schemas.microsoft.com/office/drawing/2014/main" id="{7655783A-CD8D-3942-E019-DD61F49BDD81}"/>
              </a:ext>
            </a:extLst>
          </p:cNvPr>
          <p:cNvSpPr>
            <a:spLocks noGrp="1"/>
          </p:cNvSpPr>
          <p:nvPr>
            <p:ph type="sldNum" sz="quarter" idx="12"/>
          </p:nvPr>
        </p:nvSpPr>
        <p:spPr/>
        <p:txBody>
          <a:bodyPr/>
          <a:lstStyle/>
          <a:p>
            <a:fld id="{4FAB73BC-B049-4115-A692-8D63A059BFB8}" type="slidenum">
              <a:rPr lang="en-US" smtClean="0"/>
              <a:t>84</a:t>
            </a:fld>
            <a:endParaRPr lang="en-US" dirty="0"/>
          </a:p>
        </p:txBody>
      </p:sp>
      <p:sp>
        <p:nvSpPr>
          <p:cNvPr id="6" name="文字方塊 5">
            <a:extLst>
              <a:ext uri="{FF2B5EF4-FFF2-40B4-BE49-F238E27FC236}">
                <a16:creationId xmlns:a16="http://schemas.microsoft.com/office/drawing/2014/main" id="{8E14691D-A24F-A5F0-43D1-9F40B78C8746}"/>
              </a:ext>
            </a:extLst>
          </p:cNvPr>
          <p:cNvSpPr txBox="1"/>
          <p:nvPr/>
        </p:nvSpPr>
        <p:spPr>
          <a:xfrm>
            <a:off x="1251284" y="2646947"/>
            <a:ext cx="3416969" cy="1200329"/>
          </a:xfrm>
          <a:prstGeom prst="rect">
            <a:avLst/>
          </a:prstGeom>
          <a:noFill/>
        </p:spPr>
        <p:txBody>
          <a:bodyPr wrap="square" rtlCol="0">
            <a:spAutoFit/>
          </a:bodyPr>
          <a:lstStyle/>
          <a:p>
            <a:r>
              <a:rPr lang="zh-TW" altLang="en-US" dirty="0"/>
              <a:t>將各個地區死亡人數畫在地圖上，以顏色區分顏色越深表示人數越大，越淺表示人數較少。</a:t>
            </a:r>
          </a:p>
          <a:p>
            <a:endParaRPr lang="zh-TW" altLang="en-US" dirty="0"/>
          </a:p>
        </p:txBody>
      </p:sp>
    </p:spTree>
    <p:extLst>
      <p:ext uri="{BB962C8B-B14F-4D97-AF65-F5344CB8AC3E}">
        <p14:creationId xmlns:p14="http://schemas.microsoft.com/office/powerpoint/2010/main" val="2798449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939C17-DDCA-1544-1216-BDA955292C90}"/>
              </a:ext>
            </a:extLst>
          </p:cNvPr>
          <p:cNvSpPr>
            <a:spLocks noGrp="1"/>
          </p:cNvSpPr>
          <p:nvPr>
            <p:ph type="title"/>
          </p:nvPr>
        </p:nvSpPr>
        <p:spPr/>
        <p:txBody>
          <a:bodyPr/>
          <a:lstStyle/>
          <a:p>
            <a:r>
              <a:rPr lang="zh-TW" altLang="en-US" dirty="0"/>
              <a:t>找出數據集中</a:t>
            </a:r>
            <a:r>
              <a:rPr lang="en-US" altLang="zh-TW" dirty="0"/>
              <a:t>AQI</a:t>
            </a:r>
            <a:r>
              <a:rPr lang="zh-TW" altLang="en-US" dirty="0"/>
              <a:t>平均最高的前十名</a:t>
            </a:r>
          </a:p>
        </p:txBody>
      </p:sp>
      <p:pic>
        <p:nvPicPr>
          <p:cNvPr id="5" name="內容版面配置區 4">
            <a:extLst>
              <a:ext uri="{FF2B5EF4-FFF2-40B4-BE49-F238E27FC236}">
                <a16:creationId xmlns:a16="http://schemas.microsoft.com/office/drawing/2014/main" id="{E8F57EA4-A162-DC2E-6CBC-9B92ACCC0102}"/>
              </a:ext>
            </a:extLst>
          </p:cNvPr>
          <p:cNvPicPr>
            <a:picLocks noGrp="1" noChangeAspect="1"/>
          </p:cNvPicPr>
          <p:nvPr>
            <p:ph idx="1"/>
          </p:nvPr>
        </p:nvPicPr>
        <p:blipFill>
          <a:blip r:embed="rId2"/>
          <a:stretch>
            <a:fillRect/>
          </a:stretch>
        </p:blipFill>
        <p:spPr>
          <a:xfrm>
            <a:off x="1203511" y="2534845"/>
            <a:ext cx="5877053" cy="2645893"/>
          </a:xfrm>
          <a:prstGeom prst="rect">
            <a:avLst/>
          </a:prstGeom>
        </p:spPr>
      </p:pic>
      <p:sp>
        <p:nvSpPr>
          <p:cNvPr id="4" name="投影片編號版面配置區 3">
            <a:extLst>
              <a:ext uri="{FF2B5EF4-FFF2-40B4-BE49-F238E27FC236}">
                <a16:creationId xmlns:a16="http://schemas.microsoft.com/office/drawing/2014/main" id="{84A0B58F-6C94-5256-7CFF-98274D255BCB}"/>
              </a:ext>
            </a:extLst>
          </p:cNvPr>
          <p:cNvSpPr>
            <a:spLocks noGrp="1"/>
          </p:cNvSpPr>
          <p:nvPr>
            <p:ph type="sldNum" sz="quarter" idx="12"/>
          </p:nvPr>
        </p:nvSpPr>
        <p:spPr/>
        <p:txBody>
          <a:bodyPr/>
          <a:lstStyle/>
          <a:p>
            <a:fld id="{4FAB73BC-B049-4115-A692-8D63A059BFB8}" type="slidenum">
              <a:rPr lang="en-US" smtClean="0"/>
              <a:t>85</a:t>
            </a:fld>
            <a:endParaRPr lang="en-US" dirty="0"/>
          </a:p>
        </p:txBody>
      </p:sp>
      <p:sp>
        <p:nvSpPr>
          <p:cNvPr id="6" name="文字方塊 5">
            <a:extLst>
              <a:ext uri="{FF2B5EF4-FFF2-40B4-BE49-F238E27FC236}">
                <a16:creationId xmlns:a16="http://schemas.microsoft.com/office/drawing/2014/main" id="{7C6B5399-8EC2-23EF-6BEA-0EB0515CAD73}"/>
              </a:ext>
            </a:extLst>
          </p:cNvPr>
          <p:cNvSpPr txBox="1"/>
          <p:nvPr/>
        </p:nvSpPr>
        <p:spPr>
          <a:xfrm>
            <a:off x="8069179" y="2743200"/>
            <a:ext cx="3241949" cy="1477328"/>
          </a:xfrm>
          <a:prstGeom prst="rect">
            <a:avLst/>
          </a:prstGeom>
          <a:noFill/>
        </p:spPr>
        <p:txBody>
          <a:bodyPr wrap="square" rtlCol="0">
            <a:spAutoFit/>
          </a:bodyPr>
          <a:lstStyle/>
          <a:p>
            <a:r>
              <a:rPr lang="zh-TW" altLang="en-US" dirty="0"/>
              <a:t>空氣資料合併後，以</a:t>
            </a:r>
            <a:r>
              <a:rPr lang="en-US" altLang="zh-TW" dirty="0"/>
              <a:t>sitename</a:t>
            </a:r>
            <a:r>
              <a:rPr lang="zh-TW" altLang="en-US" dirty="0"/>
              <a:t>做分群，再以</a:t>
            </a:r>
            <a:r>
              <a:rPr lang="en-US" altLang="zh-TW" dirty="0" err="1"/>
              <a:t>aqi</a:t>
            </a:r>
            <a:r>
              <a:rPr lang="zh-TW" altLang="en-US" dirty="0"/>
              <a:t>作平均取得各個地區之值，此處列出前</a:t>
            </a:r>
            <a:r>
              <a:rPr lang="en-US" altLang="zh-TW" dirty="0"/>
              <a:t>10</a:t>
            </a:r>
            <a:r>
              <a:rPr lang="zh-TW" altLang="en-US" dirty="0"/>
              <a:t>名，可以發現大部分集中在南部。</a:t>
            </a:r>
          </a:p>
          <a:p>
            <a:endParaRPr lang="zh-TW" altLang="en-US" dirty="0"/>
          </a:p>
        </p:txBody>
      </p:sp>
    </p:spTree>
    <p:extLst>
      <p:ext uri="{BB962C8B-B14F-4D97-AF65-F5344CB8AC3E}">
        <p14:creationId xmlns:p14="http://schemas.microsoft.com/office/powerpoint/2010/main" val="40552041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2EBA14-54A0-F951-B31D-043AC7B134AA}"/>
              </a:ext>
            </a:extLst>
          </p:cNvPr>
          <p:cNvSpPr>
            <a:spLocks noGrp="1"/>
          </p:cNvSpPr>
          <p:nvPr>
            <p:ph type="title"/>
          </p:nvPr>
        </p:nvSpPr>
        <p:spPr/>
        <p:txBody>
          <a:bodyPr/>
          <a:lstStyle/>
          <a:p>
            <a:r>
              <a:rPr lang="zh-TW" altLang="en-US" dirty="0"/>
              <a:t>找出數據集中</a:t>
            </a:r>
            <a:r>
              <a:rPr lang="en-US" altLang="zh-TW" dirty="0"/>
              <a:t>AQI</a:t>
            </a:r>
            <a:r>
              <a:rPr lang="zh-TW" altLang="en-US" dirty="0"/>
              <a:t>平均最低的前十名</a:t>
            </a:r>
          </a:p>
        </p:txBody>
      </p:sp>
      <p:sp>
        <p:nvSpPr>
          <p:cNvPr id="4" name="投影片編號版面配置區 3">
            <a:extLst>
              <a:ext uri="{FF2B5EF4-FFF2-40B4-BE49-F238E27FC236}">
                <a16:creationId xmlns:a16="http://schemas.microsoft.com/office/drawing/2014/main" id="{FC7AA75B-5E2F-D515-AAC1-FFF2FC67A666}"/>
              </a:ext>
            </a:extLst>
          </p:cNvPr>
          <p:cNvSpPr>
            <a:spLocks noGrp="1"/>
          </p:cNvSpPr>
          <p:nvPr>
            <p:ph type="sldNum" sz="quarter" idx="12"/>
          </p:nvPr>
        </p:nvSpPr>
        <p:spPr/>
        <p:txBody>
          <a:bodyPr/>
          <a:lstStyle/>
          <a:p>
            <a:fld id="{4FAB73BC-B049-4115-A692-8D63A059BFB8}" type="slidenum">
              <a:rPr lang="en-US" smtClean="0"/>
              <a:t>86</a:t>
            </a:fld>
            <a:endParaRPr lang="en-US" dirty="0"/>
          </a:p>
        </p:txBody>
      </p:sp>
      <p:pic>
        <p:nvPicPr>
          <p:cNvPr id="8" name="內容版面配置區 7">
            <a:extLst>
              <a:ext uri="{FF2B5EF4-FFF2-40B4-BE49-F238E27FC236}">
                <a16:creationId xmlns:a16="http://schemas.microsoft.com/office/drawing/2014/main" id="{78C1D91A-B9DD-BEB9-C689-FCCFC352DCEE}"/>
              </a:ext>
            </a:extLst>
          </p:cNvPr>
          <p:cNvPicPr>
            <a:picLocks noGrp="1" noChangeAspect="1"/>
          </p:cNvPicPr>
          <p:nvPr>
            <p:ph idx="1"/>
          </p:nvPr>
        </p:nvPicPr>
        <p:blipFill>
          <a:blip r:embed="rId2"/>
          <a:stretch>
            <a:fillRect/>
          </a:stretch>
        </p:blipFill>
        <p:spPr>
          <a:xfrm>
            <a:off x="701530" y="2093976"/>
            <a:ext cx="6431837" cy="2810500"/>
          </a:xfrm>
          <a:prstGeom prst="rect">
            <a:avLst/>
          </a:prstGeom>
        </p:spPr>
      </p:pic>
      <p:sp>
        <p:nvSpPr>
          <p:cNvPr id="9" name="文字方塊 8">
            <a:extLst>
              <a:ext uri="{FF2B5EF4-FFF2-40B4-BE49-F238E27FC236}">
                <a16:creationId xmlns:a16="http://schemas.microsoft.com/office/drawing/2014/main" id="{DAC641C2-DC58-4FF3-EBBE-AF1B5235D175}"/>
              </a:ext>
            </a:extLst>
          </p:cNvPr>
          <p:cNvSpPr txBox="1"/>
          <p:nvPr/>
        </p:nvSpPr>
        <p:spPr>
          <a:xfrm>
            <a:off x="8069179" y="2518611"/>
            <a:ext cx="3705726" cy="1477328"/>
          </a:xfrm>
          <a:prstGeom prst="rect">
            <a:avLst/>
          </a:prstGeom>
          <a:noFill/>
        </p:spPr>
        <p:txBody>
          <a:bodyPr wrap="square" rtlCol="0">
            <a:spAutoFit/>
          </a:bodyPr>
          <a:lstStyle/>
          <a:p>
            <a:r>
              <a:rPr lang="zh-TW" altLang="en-US" dirty="0"/>
              <a:t>空氣資料合併後，以</a:t>
            </a:r>
            <a:r>
              <a:rPr lang="en-US" altLang="zh-TW" dirty="0"/>
              <a:t>sitename</a:t>
            </a:r>
            <a:r>
              <a:rPr lang="zh-TW" altLang="en-US" dirty="0"/>
              <a:t>做分群，再以</a:t>
            </a:r>
            <a:r>
              <a:rPr lang="en-US" altLang="zh-TW" dirty="0" err="1"/>
              <a:t>aqi</a:t>
            </a:r>
            <a:r>
              <a:rPr lang="zh-TW" altLang="en-US" dirty="0"/>
              <a:t>作平均取得各個地區之值，此處列出後</a:t>
            </a:r>
            <a:r>
              <a:rPr lang="en-US" altLang="zh-TW" dirty="0"/>
              <a:t>10</a:t>
            </a:r>
            <a:r>
              <a:rPr lang="zh-TW" altLang="en-US" dirty="0"/>
              <a:t>名，可以發現大部分集中在東部。</a:t>
            </a:r>
          </a:p>
          <a:p>
            <a:endParaRPr lang="zh-TW" altLang="en-US" dirty="0"/>
          </a:p>
        </p:txBody>
      </p:sp>
    </p:spTree>
    <p:extLst>
      <p:ext uri="{BB962C8B-B14F-4D97-AF65-F5344CB8AC3E}">
        <p14:creationId xmlns:p14="http://schemas.microsoft.com/office/powerpoint/2010/main" val="8482262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E4318B-C972-339E-8846-CD500821D9C7}"/>
              </a:ext>
            </a:extLst>
          </p:cNvPr>
          <p:cNvSpPr>
            <a:spLocks noGrp="1"/>
          </p:cNvSpPr>
          <p:nvPr>
            <p:ph type="title"/>
          </p:nvPr>
        </p:nvSpPr>
        <p:spPr/>
        <p:txBody>
          <a:bodyPr/>
          <a:lstStyle/>
          <a:p>
            <a:r>
              <a:rPr lang="zh-TW" altLang="en-US" dirty="0"/>
              <a:t>民國</a:t>
            </a:r>
            <a:r>
              <a:rPr lang="en-US" altLang="zh-TW" dirty="0"/>
              <a:t>87</a:t>
            </a:r>
            <a:r>
              <a:rPr lang="zh-TW" altLang="en-US" dirty="0"/>
              <a:t>到</a:t>
            </a:r>
            <a:r>
              <a:rPr lang="en-US" altLang="zh-TW" dirty="0"/>
              <a:t>98</a:t>
            </a:r>
            <a:r>
              <a:rPr lang="zh-TW" altLang="en-US" dirty="0"/>
              <a:t>年死亡人口圖</a:t>
            </a:r>
            <a:r>
              <a:rPr lang="en-US" altLang="zh-TW" dirty="0"/>
              <a:t>(</a:t>
            </a:r>
            <a:r>
              <a:rPr lang="zh-TW" altLang="en-US" dirty="0"/>
              <a:t>以高雄為例</a:t>
            </a:r>
            <a:r>
              <a:rPr lang="en-US" altLang="zh-TW" dirty="0"/>
              <a:t>)</a:t>
            </a:r>
            <a:endParaRPr lang="zh-TW" altLang="en-US" dirty="0"/>
          </a:p>
        </p:txBody>
      </p:sp>
      <p:pic>
        <p:nvPicPr>
          <p:cNvPr id="5" name="內容版面配置區 4">
            <a:extLst>
              <a:ext uri="{FF2B5EF4-FFF2-40B4-BE49-F238E27FC236}">
                <a16:creationId xmlns:a16="http://schemas.microsoft.com/office/drawing/2014/main" id="{59CB754F-AB06-6D93-EA1A-008A346B28C4}"/>
              </a:ext>
            </a:extLst>
          </p:cNvPr>
          <p:cNvPicPr>
            <a:picLocks noGrp="1" noChangeAspect="1"/>
          </p:cNvPicPr>
          <p:nvPr>
            <p:ph idx="1"/>
          </p:nvPr>
        </p:nvPicPr>
        <p:blipFill>
          <a:blip r:embed="rId2"/>
          <a:stretch>
            <a:fillRect/>
          </a:stretch>
        </p:blipFill>
        <p:spPr>
          <a:xfrm>
            <a:off x="1063752" y="2093976"/>
            <a:ext cx="10058400" cy="2142363"/>
          </a:xfrm>
          <a:prstGeom prst="rect">
            <a:avLst/>
          </a:prstGeom>
        </p:spPr>
      </p:pic>
      <p:sp>
        <p:nvSpPr>
          <p:cNvPr id="4" name="投影片編號版面配置區 3">
            <a:extLst>
              <a:ext uri="{FF2B5EF4-FFF2-40B4-BE49-F238E27FC236}">
                <a16:creationId xmlns:a16="http://schemas.microsoft.com/office/drawing/2014/main" id="{EDE80486-59DF-A796-70AC-D3E74749E34A}"/>
              </a:ext>
            </a:extLst>
          </p:cNvPr>
          <p:cNvSpPr>
            <a:spLocks noGrp="1"/>
          </p:cNvSpPr>
          <p:nvPr>
            <p:ph type="sldNum" sz="quarter" idx="12"/>
          </p:nvPr>
        </p:nvSpPr>
        <p:spPr/>
        <p:txBody>
          <a:bodyPr/>
          <a:lstStyle/>
          <a:p>
            <a:fld id="{4FAB73BC-B049-4115-A692-8D63A059BFB8}" type="slidenum">
              <a:rPr lang="en-US" smtClean="0"/>
              <a:t>87</a:t>
            </a:fld>
            <a:endParaRPr lang="en-US" dirty="0"/>
          </a:p>
        </p:txBody>
      </p:sp>
      <p:sp>
        <p:nvSpPr>
          <p:cNvPr id="6" name="文字方塊 5">
            <a:extLst>
              <a:ext uri="{FF2B5EF4-FFF2-40B4-BE49-F238E27FC236}">
                <a16:creationId xmlns:a16="http://schemas.microsoft.com/office/drawing/2014/main" id="{CDE0C4AA-112F-94B4-A4C4-B6A971777E86}"/>
              </a:ext>
            </a:extLst>
          </p:cNvPr>
          <p:cNvSpPr txBox="1"/>
          <p:nvPr/>
        </p:nvSpPr>
        <p:spPr>
          <a:xfrm>
            <a:off x="2213811" y="4604084"/>
            <a:ext cx="7074568" cy="1200329"/>
          </a:xfrm>
          <a:prstGeom prst="rect">
            <a:avLst/>
          </a:prstGeom>
          <a:noFill/>
        </p:spPr>
        <p:txBody>
          <a:bodyPr wrap="square" rtlCol="0">
            <a:spAutoFit/>
          </a:bodyPr>
          <a:lstStyle/>
          <a:p>
            <a:r>
              <a:rPr lang="zh-TW" altLang="en-US" dirty="0"/>
              <a:t>以高雄縣市為例子，將死亡人數除以總人口，可以取得死亡密度，將死亡密度與死亡人口，可以發現隨著年份增加，死人的人數有增加趨勢。</a:t>
            </a:r>
          </a:p>
          <a:p>
            <a:endParaRPr lang="zh-TW" altLang="en-US" dirty="0"/>
          </a:p>
        </p:txBody>
      </p:sp>
    </p:spTree>
    <p:extLst>
      <p:ext uri="{BB962C8B-B14F-4D97-AF65-F5344CB8AC3E}">
        <p14:creationId xmlns:p14="http://schemas.microsoft.com/office/powerpoint/2010/main" val="17072899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9A4365-8088-7334-C4B8-2A6C32C46898}"/>
              </a:ext>
            </a:extLst>
          </p:cNvPr>
          <p:cNvSpPr>
            <a:spLocks noGrp="1"/>
          </p:cNvSpPr>
          <p:nvPr>
            <p:ph type="title"/>
          </p:nvPr>
        </p:nvSpPr>
        <p:spPr/>
        <p:txBody>
          <a:bodyPr/>
          <a:lstStyle/>
          <a:p>
            <a:r>
              <a:rPr lang="zh-TW" altLang="en-US" dirty="0"/>
              <a:t>從空汙嚴重地區中選出前五名畫人口死亡圖</a:t>
            </a:r>
          </a:p>
        </p:txBody>
      </p:sp>
      <p:pic>
        <p:nvPicPr>
          <p:cNvPr id="5" name="內容版面配置區 4">
            <a:extLst>
              <a:ext uri="{FF2B5EF4-FFF2-40B4-BE49-F238E27FC236}">
                <a16:creationId xmlns:a16="http://schemas.microsoft.com/office/drawing/2014/main" id="{60D00262-6E4E-D339-09EB-69D2F35330E6}"/>
              </a:ext>
            </a:extLst>
          </p:cNvPr>
          <p:cNvPicPr>
            <a:picLocks noGrp="1" noChangeAspect="1"/>
          </p:cNvPicPr>
          <p:nvPr>
            <p:ph idx="1"/>
          </p:nvPr>
        </p:nvPicPr>
        <p:blipFill>
          <a:blip r:embed="rId2"/>
          <a:stretch>
            <a:fillRect/>
          </a:stretch>
        </p:blipFill>
        <p:spPr>
          <a:xfrm>
            <a:off x="1069848" y="2363784"/>
            <a:ext cx="10058400" cy="2400241"/>
          </a:xfrm>
          <a:prstGeom prst="rect">
            <a:avLst/>
          </a:prstGeom>
        </p:spPr>
      </p:pic>
      <p:sp>
        <p:nvSpPr>
          <p:cNvPr id="4" name="投影片編號版面配置區 3">
            <a:extLst>
              <a:ext uri="{FF2B5EF4-FFF2-40B4-BE49-F238E27FC236}">
                <a16:creationId xmlns:a16="http://schemas.microsoft.com/office/drawing/2014/main" id="{F3A34527-61F9-8506-BC26-2926BAF8A537}"/>
              </a:ext>
            </a:extLst>
          </p:cNvPr>
          <p:cNvSpPr>
            <a:spLocks noGrp="1"/>
          </p:cNvSpPr>
          <p:nvPr>
            <p:ph type="sldNum" sz="quarter" idx="12"/>
          </p:nvPr>
        </p:nvSpPr>
        <p:spPr/>
        <p:txBody>
          <a:bodyPr/>
          <a:lstStyle/>
          <a:p>
            <a:fld id="{4FAB73BC-B049-4115-A692-8D63A059BFB8}" type="slidenum">
              <a:rPr lang="en-US" smtClean="0"/>
              <a:t>88</a:t>
            </a:fld>
            <a:endParaRPr lang="en-US" dirty="0"/>
          </a:p>
        </p:txBody>
      </p:sp>
      <p:sp>
        <p:nvSpPr>
          <p:cNvPr id="6" name="文字方塊 5">
            <a:extLst>
              <a:ext uri="{FF2B5EF4-FFF2-40B4-BE49-F238E27FC236}">
                <a16:creationId xmlns:a16="http://schemas.microsoft.com/office/drawing/2014/main" id="{0932BB1C-00F9-D66F-CC8B-BE7534D491CC}"/>
              </a:ext>
            </a:extLst>
          </p:cNvPr>
          <p:cNvSpPr txBox="1"/>
          <p:nvPr/>
        </p:nvSpPr>
        <p:spPr>
          <a:xfrm>
            <a:off x="1395663" y="4976609"/>
            <a:ext cx="5823284" cy="923330"/>
          </a:xfrm>
          <a:prstGeom prst="rect">
            <a:avLst/>
          </a:prstGeom>
          <a:noFill/>
        </p:spPr>
        <p:txBody>
          <a:bodyPr wrap="square" rtlCol="0">
            <a:spAutoFit/>
          </a:bodyPr>
          <a:lstStyle/>
          <a:p>
            <a:r>
              <a:rPr lang="zh-TW" altLang="en-US" dirty="0"/>
              <a:t>此處將</a:t>
            </a:r>
            <a:r>
              <a:rPr lang="en-US" altLang="zh-TW" dirty="0"/>
              <a:t>AQI</a:t>
            </a:r>
            <a:r>
              <a:rPr lang="zh-TW" altLang="en-US" dirty="0"/>
              <a:t>較高的地區取出來，只有琉球死亡人數比較平緩，其他地方大致是上升趨勢。</a:t>
            </a:r>
          </a:p>
          <a:p>
            <a:endParaRPr lang="zh-TW" altLang="en-US" dirty="0"/>
          </a:p>
        </p:txBody>
      </p:sp>
    </p:spTree>
    <p:extLst>
      <p:ext uri="{BB962C8B-B14F-4D97-AF65-F5344CB8AC3E}">
        <p14:creationId xmlns:p14="http://schemas.microsoft.com/office/powerpoint/2010/main" val="854006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65C419-BAE1-583A-3F3D-E975F8440320}"/>
              </a:ext>
            </a:extLst>
          </p:cNvPr>
          <p:cNvSpPr>
            <a:spLocks noGrp="1"/>
          </p:cNvSpPr>
          <p:nvPr>
            <p:ph type="title"/>
          </p:nvPr>
        </p:nvSpPr>
        <p:spPr/>
        <p:txBody>
          <a:bodyPr/>
          <a:lstStyle/>
          <a:p>
            <a:r>
              <a:rPr lang="zh-TW" altLang="en-US" dirty="0"/>
              <a:t>從空汙嚴重地區中選出前五名畫人口死亡密度圖</a:t>
            </a:r>
          </a:p>
        </p:txBody>
      </p:sp>
      <p:pic>
        <p:nvPicPr>
          <p:cNvPr id="5" name="內容版面配置區 4">
            <a:extLst>
              <a:ext uri="{FF2B5EF4-FFF2-40B4-BE49-F238E27FC236}">
                <a16:creationId xmlns:a16="http://schemas.microsoft.com/office/drawing/2014/main" id="{E28E47BD-5701-630B-2D0D-539A2C532E5A}"/>
              </a:ext>
            </a:extLst>
          </p:cNvPr>
          <p:cNvPicPr>
            <a:picLocks noGrp="1" noChangeAspect="1"/>
          </p:cNvPicPr>
          <p:nvPr>
            <p:ph idx="1"/>
          </p:nvPr>
        </p:nvPicPr>
        <p:blipFill>
          <a:blip r:embed="rId2"/>
          <a:stretch>
            <a:fillRect/>
          </a:stretch>
        </p:blipFill>
        <p:spPr>
          <a:xfrm>
            <a:off x="1063752" y="1988516"/>
            <a:ext cx="10058400" cy="2775509"/>
          </a:xfrm>
          <a:prstGeom prst="rect">
            <a:avLst/>
          </a:prstGeom>
        </p:spPr>
      </p:pic>
      <p:sp>
        <p:nvSpPr>
          <p:cNvPr id="4" name="投影片編號版面配置區 3">
            <a:extLst>
              <a:ext uri="{FF2B5EF4-FFF2-40B4-BE49-F238E27FC236}">
                <a16:creationId xmlns:a16="http://schemas.microsoft.com/office/drawing/2014/main" id="{11019F66-6C8D-58A4-37E5-62CD438B7BBD}"/>
              </a:ext>
            </a:extLst>
          </p:cNvPr>
          <p:cNvSpPr>
            <a:spLocks noGrp="1"/>
          </p:cNvSpPr>
          <p:nvPr>
            <p:ph type="sldNum" sz="quarter" idx="12"/>
          </p:nvPr>
        </p:nvSpPr>
        <p:spPr/>
        <p:txBody>
          <a:bodyPr/>
          <a:lstStyle/>
          <a:p>
            <a:fld id="{4FAB73BC-B049-4115-A692-8D63A059BFB8}" type="slidenum">
              <a:rPr lang="en-US" smtClean="0"/>
              <a:t>89</a:t>
            </a:fld>
            <a:endParaRPr lang="en-US" dirty="0"/>
          </a:p>
        </p:txBody>
      </p:sp>
      <p:sp>
        <p:nvSpPr>
          <p:cNvPr id="6" name="文字方塊 5">
            <a:extLst>
              <a:ext uri="{FF2B5EF4-FFF2-40B4-BE49-F238E27FC236}">
                <a16:creationId xmlns:a16="http://schemas.microsoft.com/office/drawing/2014/main" id="{F7006A90-718B-A40E-BA75-822E61A4E8CD}"/>
              </a:ext>
            </a:extLst>
          </p:cNvPr>
          <p:cNvSpPr txBox="1"/>
          <p:nvPr/>
        </p:nvSpPr>
        <p:spPr>
          <a:xfrm>
            <a:off x="1909011" y="5026144"/>
            <a:ext cx="3272589" cy="1477328"/>
          </a:xfrm>
          <a:prstGeom prst="rect">
            <a:avLst/>
          </a:prstGeom>
          <a:noFill/>
        </p:spPr>
        <p:txBody>
          <a:bodyPr wrap="square" rtlCol="0">
            <a:spAutoFit/>
          </a:bodyPr>
          <a:lstStyle/>
          <a:p>
            <a:r>
              <a:rPr lang="zh-TW" altLang="en-US" dirty="0"/>
              <a:t>此處將</a:t>
            </a:r>
            <a:r>
              <a:rPr lang="en-US" altLang="zh-TW" dirty="0"/>
              <a:t>AQI</a:t>
            </a:r>
            <a:r>
              <a:rPr lang="zh-TW" altLang="en-US" dirty="0"/>
              <a:t>較高的地區取出來，琉球死亡人數比例變動較大，可能與總人口變化有關，其他地方大致是上升趨勢。</a:t>
            </a:r>
          </a:p>
          <a:p>
            <a:endParaRPr lang="zh-TW" altLang="en-US" dirty="0"/>
          </a:p>
        </p:txBody>
      </p:sp>
    </p:spTree>
    <p:extLst>
      <p:ext uri="{BB962C8B-B14F-4D97-AF65-F5344CB8AC3E}">
        <p14:creationId xmlns:p14="http://schemas.microsoft.com/office/powerpoint/2010/main" val="1513560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C973D3-4DE4-538E-DCD7-B3B821994396}"/>
              </a:ext>
            </a:extLst>
          </p:cNvPr>
          <p:cNvSpPr>
            <a:spLocks noGrp="1"/>
          </p:cNvSpPr>
          <p:nvPr>
            <p:ph type="title"/>
          </p:nvPr>
        </p:nvSpPr>
        <p:spPr/>
        <p:txBody>
          <a:bodyPr/>
          <a:lstStyle/>
          <a:p>
            <a:pPr algn="ctr"/>
            <a:r>
              <a:rPr lang="en-US" altLang="zh-TW" dirty="0" err="1"/>
              <a:t>Aqi</a:t>
            </a:r>
            <a:r>
              <a:rPr lang="zh-TW" altLang="en-US" dirty="0"/>
              <a:t>訓練值和預測值對比圖說明</a:t>
            </a:r>
          </a:p>
        </p:txBody>
      </p:sp>
      <p:sp>
        <p:nvSpPr>
          <p:cNvPr id="3" name="內容版面配置區 2">
            <a:extLst>
              <a:ext uri="{FF2B5EF4-FFF2-40B4-BE49-F238E27FC236}">
                <a16:creationId xmlns:a16="http://schemas.microsoft.com/office/drawing/2014/main" id="{BC18FE9B-FB3E-A1B1-0472-71C9D0DAC215}"/>
              </a:ext>
            </a:extLst>
          </p:cNvPr>
          <p:cNvSpPr>
            <a:spLocks noGrp="1"/>
          </p:cNvSpPr>
          <p:nvPr>
            <p:ph idx="1"/>
          </p:nvPr>
        </p:nvSpPr>
        <p:spPr/>
        <p:txBody>
          <a:bodyPr/>
          <a:lstStyle/>
          <a:p>
            <a:r>
              <a:rPr lang="en-US" altLang="zh-TW" dirty="0"/>
              <a:t>X</a:t>
            </a:r>
            <a:r>
              <a:rPr lang="zh-TW" altLang="en-US" dirty="0"/>
              <a:t>軸</a:t>
            </a:r>
            <a:r>
              <a:rPr lang="en-US" altLang="zh-TW" dirty="0"/>
              <a:t>:</a:t>
            </a:r>
            <a:r>
              <a:rPr lang="zh-TW" altLang="en-US" dirty="0"/>
              <a:t>時間</a:t>
            </a:r>
            <a:r>
              <a:rPr lang="en-US" altLang="zh-TW" dirty="0"/>
              <a:t>(</a:t>
            </a:r>
            <a:r>
              <a:rPr lang="zh-TW" altLang="en-US" dirty="0"/>
              <a:t>年月日</a:t>
            </a:r>
            <a:r>
              <a:rPr lang="en-US" altLang="zh-TW" dirty="0"/>
              <a:t>)</a:t>
            </a:r>
          </a:p>
          <a:p>
            <a:r>
              <a:rPr lang="en-US" altLang="zh-TW" dirty="0"/>
              <a:t>Y</a:t>
            </a:r>
            <a:r>
              <a:rPr lang="zh-TW" altLang="en-US" dirty="0"/>
              <a:t>軸</a:t>
            </a:r>
            <a:r>
              <a:rPr lang="en-US" altLang="zh-TW" dirty="0"/>
              <a:t>:</a:t>
            </a:r>
            <a:r>
              <a:rPr lang="en-US" altLang="zh-TW" dirty="0" err="1"/>
              <a:t>aqi</a:t>
            </a:r>
            <a:r>
              <a:rPr lang="zh-TW" altLang="en-US" dirty="0"/>
              <a:t>數值</a:t>
            </a:r>
            <a:endParaRPr lang="en-US" altLang="zh-TW" dirty="0"/>
          </a:p>
          <a:p>
            <a:r>
              <a:rPr lang="en-US" altLang="zh-TW" dirty="0"/>
              <a:t>Label:</a:t>
            </a:r>
            <a:r>
              <a:rPr lang="zh-TW" altLang="en-US" dirty="0"/>
              <a:t>實際值、預測值</a:t>
            </a:r>
            <a:endParaRPr lang="en-US" altLang="zh-TW" dirty="0"/>
          </a:p>
          <a:p>
            <a:r>
              <a:rPr lang="zh-TW" altLang="en-US" dirty="0"/>
              <a:t>使用資料數</a:t>
            </a:r>
            <a:r>
              <a:rPr lang="en-US" altLang="zh-TW" dirty="0"/>
              <a:t>: 1841</a:t>
            </a:r>
            <a:r>
              <a:rPr lang="zh-TW" altLang="en-US" dirty="0"/>
              <a:t>筆</a:t>
            </a:r>
            <a:endParaRPr lang="en-US" altLang="zh-TW" dirty="0"/>
          </a:p>
          <a:p>
            <a:r>
              <a:rPr lang="zh-TW" altLang="en-US" dirty="0"/>
              <a:t>模型</a:t>
            </a:r>
            <a:r>
              <a:rPr lang="en-US" altLang="zh-TW" dirty="0"/>
              <a:t>:LSTM</a:t>
            </a:r>
          </a:p>
          <a:p>
            <a:r>
              <a:rPr lang="zh-TW" altLang="en-US" dirty="0"/>
              <a:t>參數調整</a:t>
            </a:r>
            <a:r>
              <a:rPr lang="en-US" altLang="zh-TW" dirty="0"/>
              <a:t>: epochs</a:t>
            </a:r>
            <a:r>
              <a:rPr lang="zh-TW" altLang="en-US" dirty="0"/>
              <a:t>設</a:t>
            </a:r>
            <a:r>
              <a:rPr lang="en-US" altLang="zh-TW" dirty="0"/>
              <a:t>100</a:t>
            </a:r>
            <a:r>
              <a:rPr lang="zh-TW" altLang="en-US" dirty="0"/>
              <a:t>，</a:t>
            </a:r>
            <a:r>
              <a:rPr lang="en-US" altLang="zh-TW" dirty="0" err="1"/>
              <a:t>batch_size</a:t>
            </a:r>
            <a:r>
              <a:rPr lang="zh-TW" altLang="en-US" dirty="0"/>
              <a:t>設</a:t>
            </a:r>
            <a:r>
              <a:rPr lang="en-US" altLang="zh-TW" dirty="0"/>
              <a:t>30</a:t>
            </a:r>
          </a:p>
          <a:p>
            <a:r>
              <a:rPr lang="zh-TW" altLang="en-US" dirty="0"/>
              <a:t>資料時間</a:t>
            </a:r>
            <a:r>
              <a:rPr lang="en-US" altLang="zh-TW" dirty="0"/>
              <a:t>:2023/9/12</a:t>
            </a:r>
            <a:r>
              <a:rPr lang="zh-TW" altLang="en-US" dirty="0"/>
              <a:t>到</a:t>
            </a:r>
            <a:r>
              <a:rPr lang="en-US" altLang="zh-TW" dirty="0"/>
              <a:t>2024/1/6</a:t>
            </a:r>
          </a:p>
          <a:p>
            <a:endParaRPr lang="zh-TW" altLang="en-US" dirty="0"/>
          </a:p>
        </p:txBody>
      </p:sp>
      <p:sp>
        <p:nvSpPr>
          <p:cNvPr id="4" name="投影片編號版面配置區 3">
            <a:extLst>
              <a:ext uri="{FF2B5EF4-FFF2-40B4-BE49-F238E27FC236}">
                <a16:creationId xmlns:a16="http://schemas.microsoft.com/office/drawing/2014/main" id="{ABFF6A59-CE8D-F114-F0CC-72FB8072D925}"/>
              </a:ext>
            </a:extLst>
          </p:cNvPr>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851516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50794-586D-84C3-BC53-9C9BC1C215E3}"/>
              </a:ext>
            </a:extLst>
          </p:cNvPr>
          <p:cNvSpPr>
            <a:spLocks noGrp="1"/>
          </p:cNvSpPr>
          <p:nvPr>
            <p:ph type="title"/>
          </p:nvPr>
        </p:nvSpPr>
        <p:spPr/>
        <p:txBody>
          <a:bodyPr/>
          <a:lstStyle/>
          <a:p>
            <a:r>
              <a:rPr lang="zh-TW" altLang="en-US" dirty="0"/>
              <a:t>從空汙不嚴重地區中選出前五名畫人口死亡圖</a:t>
            </a:r>
          </a:p>
        </p:txBody>
      </p:sp>
      <p:pic>
        <p:nvPicPr>
          <p:cNvPr id="5" name="內容版面配置區 4">
            <a:extLst>
              <a:ext uri="{FF2B5EF4-FFF2-40B4-BE49-F238E27FC236}">
                <a16:creationId xmlns:a16="http://schemas.microsoft.com/office/drawing/2014/main" id="{5E70CD46-9A9A-87F3-192E-ADA4B52E9224}"/>
              </a:ext>
            </a:extLst>
          </p:cNvPr>
          <p:cNvPicPr>
            <a:picLocks noGrp="1" noChangeAspect="1"/>
          </p:cNvPicPr>
          <p:nvPr>
            <p:ph idx="1"/>
          </p:nvPr>
        </p:nvPicPr>
        <p:blipFill>
          <a:blip r:embed="rId2"/>
          <a:stretch>
            <a:fillRect/>
          </a:stretch>
        </p:blipFill>
        <p:spPr>
          <a:xfrm>
            <a:off x="1063752" y="2093976"/>
            <a:ext cx="10058400" cy="2278363"/>
          </a:xfrm>
          <a:prstGeom prst="rect">
            <a:avLst/>
          </a:prstGeom>
        </p:spPr>
      </p:pic>
      <p:sp>
        <p:nvSpPr>
          <p:cNvPr id="4" name="投影片編號版面配置區 3">
            <a:extLst>
              <a:ext uri="{FF2B5EF4-FFF2-40B4-BE49-F238E27FC236}">
                <a16:creationId xmlns:a16="http://schemas.microsoft.com/office/drawing/2014/main" id="{A6EBA1FD-854F-100F-F97B-DDD8CA4FA654}"/>
              </a:ext>
            </a:extLst>
          </p:cNvPr>
          <p:cNvSpPr>
            <a:spLocks noGrp="1"/>
          </p:cNvSpPr>
          <p:nvPr>
            <p:ph type="sldNum" sz="quarter" idx="12"/>
          </p:nvPr>
        </p:nvSpPr>
        <p:spPr/>
        <p:txBody>
          <a:bodyPr/>
          <a:lstStyle/>
          <a:p>
            <a:fld id="{4FAB73BC-B049-4115-A692-8D63A059BFB8}" type="slidenum">
              <a:rPr lang="en-US" smtClean="0"/>
              <a:t>90</a:t>
            </a:fld>
            <a:endParaRPr lang="en-US" dirty="0"/>
          </a:p>
        </p:txBody>
      </p:sp>
      <p:sp>
        <p:nvSpPr>
          <p:cNvPr id="6" name="文字方塊 5">
            <a:extLst>
              <a:ext uri="{FF2B5EF4-FFF2-40B4-BE49-F238E27FC236}">
                <a16:creationId xmlns:a16="http://schemas.microsoft.com/office/drawing/2014/main" id="{73F58562-036F-7002-BA35-6E0927383CEC}"/>
              </a:ext>
            </a:extLst>
          </p:cNvPr>
          <p:cNvSpPr txBox="1"/>
          <p:nvPr/>
        </p:nvSpPr>
        <p:spPr>
          <a:xfrm>
            <a:off x="1063752" y="4876800"/>
            <a:ext cx="6283532" cy="923330"/>
          </a:xfrm>
          <a:prstGeom prst="rect">
            <a:avLst/>
          </a:prstGeom>
          <a:noFill/>
        </p:spPr>
        <p:txBody>
          <a:bodyPr wrap="square" rtlCol="0">
            <a:spAutoFit/>
          </a:bodyPr>
          <a:lstStyle/>
          <a:p>
            <a:r>
              <a:rPr lang="zh-TW" altLang="en-US" dirty="0"/>
              <a:t>此處將</a:t>
            </a:r>
            <a:r>
              <a:rPr lang="en-US" altLang="zh-TW" dirty="0"/>
              <a:t>AQI</a:t>
            </a:r>
            <a:r>
              <a:rPr lang="zh-TW" altLang="en-US" dirty="0"/>
              <a:t>較低的地區取出來，大致增加比較平緩，上升趨勢比較不明顯。</a:t>
            </a:r>
          </a:p>
          <a:p>
            <a:endParaRPr lang="zh-TW" altLang="en-US" dirty="0"/>
          </a:p>
        </p:txBody>
      </p:sp>
    </p:spTree>
    <p:extLst>
      <p:ext uri="{BB962C8B-B14F-4D97-AF65-F5344CB8AC3E}">
        <p14:creationId xmlns:p14="http://schemas.microsoft.com/office/powerpoint/2010/main" val="41896908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01FD9D-62F7-04B3-0D91-CA0515FF2230}"/>
              </a:ext>
            </a:extLst>
          </p:cNvPr>
          <p:cNvSpPr>
            <a:spLocks noGrp="1"/>
          </p:cNvSpPr>
          <p:nvPr>
            <p:ph type="title"/>
          </p:nvPr>
        </p:nvSpPr>
        <p:spPr/>
        <p:txBody>
          <a:bodyPr/>
          <a:lstStyle/>
          <a:p>
            <a:r>
              <a:rPr lang="zh-TW" altLang="en-US" dirty="0"/>
              <a:t>從空汙不嚴重地區中選出前五名畫人口死亡密度圖</a:t>
            </a:r>
          </a:p>
        </p:txBody>
      </p:sp>
      <p:pic>
        <p:nvPicPr>
          <p:cNvPr id="5" name="內容版面配置區 4">
            <a:extLst>
              <a:ext uri="{FF2B5EF4-FFF2-40B4-BE49-F238E27FC236}">
                <a16:creationId xmlns:a16="http://schemas.microsoft.com/office/drawing/2014/main" id="{58FEC838-33CE-FA15-9596-D8FF7B4136EC}"/>
              </a:ext>
            </a:extLst>
          </p:cNvPr>
          <p:cNvPicPr>
            <a:picLocks noGrp="1" noChangeAspect="1"/>
          </p:cNvPicPr>
          <p:nvPr>
            <p:ph idx="1"/>
          </p:nvPr>
        </p:nvPicPr>
        <p:blipFill>
          <a:blip r:embed="rId2"/>
          <a:stretch>
            <a:fillRect/>
          </a:stretch>
        </p:blipFill>
        <p:spPr>
          <a:xfrm>
            <a:off x="1066800" y="2241188"/>
            <a:ext cx="10058400" cy="2848197"/>
          </a:xfrm>
          <a:prstGeom prst="rect">
            <a:avLst/>
          </a:prstGeom>
        </p:spPr>
      </p:pic>
      <p:sp>
        <p:nvSpPr>
          <p:cNvPr id="4" name="投影片編號版面配置區 3">
            <a:extLst>
              <a:ext uri="{FF2B5EF4-FFF2-40B4-BE49-F238E27FC236}">
                <a16:creationId xmlns:a16="http://schemas.microsoft.com/office/drawing/2014/main" id="{044BA7E2-F010-DE99-E01C-828C379CF7B2}"/>
              </a:ext>
            </a:extLst>
          </p:cNvPr>
          <p:cNvSpPr>
            <a:spLocks noGrp="1"/>
          </p:cNvSpPr>
          <p:nvPr>
            <p:ph type="sldNum" sz="quarter" idx="12"/>
          </p:nvPr>
        </p:nvSpPr>
        <p:spPr/>
        <p:txBody>
          <a:bodyPr/>
          <a:lstStyle/>
          <a:p>
            <a:fld id="{4FAB73BC-B049-4115-A692-8D63A059BFB8}" type="slidenum">
              <a:rPr lang="en-US" smtClean="0"/>
              <a:t>91</a:t>
            </a:fld>
            <a:endParaRPr lang="en-US" dirty="0"/>
          </a:p>
        </p:txBody>
      </p:sp>
      <p:sp>
        <p:nvSpPr>
          <p:cNvPr id="6" name="文字方塊 5">
            <a:extLst>
              <a:ext uri="{FF2B5EF4-FFF2-40B4-BE49-F238E27FC236}">
                <a16:creationId xmlns:a16="http://schemas.microsoft.com/office/drawing/2014/main" id="{52C42015-66DA-27D7-8046-8CC888CBF5DE}"/>
              </a:ext>
            </a:extLst>
          </p:cNvPr>
          <p:cNvSpPr txBox="1"/>
          <p:nvPr/>
        </p:nvSpPr>
        <p:spPr>
          <a:xfrm>
            <a:off x="1069848" y="5646821"/>
            <a:ext cx="5844299" cy="646331"/>
          </a:xfrm>
          <a:prstGeom prst="rect">
            <a:avLst/>
          </a:prstGeom>
          <a:noFill/>
        </p:spPr>
        <p:txBody>
          <a:bodyPr wrap="square" rtlCol="0">
            <a:spAutoFit/>
          </a:bodyPr>
          <a:lstStyle/>
          <a:p>
            <a:r>
              <a:rPr lang="zh-TW" altLang="en-US" dirty="0"/>
              <a:t>此處將</a:t>
            </a:r>
            <a:r>
              <a:rPr lang="en-US" altLang="zh-TW" dirty="0"/>
              <a:t>AQI</a:t>
            </a:r>
            <a:r>
              <a:rPr lang="zh-TW" altLang="en-US" dirty="0"/>
              <a:t>較低的地區取出來，比率上趨勢不明顯</a:t>
            </a:r>
          </a:p>
          <a:p>
            <a:endParaRPr lang="zh-TW" altLang="en-US" dirty="0"/>
          </a:p>
        </p:txBody>
      </p:sp>
    </p:spTree>
    <p:extLst>
      <p:ext uri="{BB962C8B-B14F-4D97-AF65-F5344CB8AC3E}">
        <p14:creationId xmlns:p14="http://schemas.microsoft.com/office/powerpoint/2010/main" val="4254980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84325D-1417-9987-A9F5-B1BE3B9FB307}"/>
              </a:ext>
            </a:extLst>
          </p:cNvPr>
          <p:cNvSpPr>
            <a:spLocks noGrp="1"/>
          </p:cNvSpPr>
          <p:nvPr>
            <p:ph type="title"/>
          </p:nvPr>
        </p:nvSpPr>
        <p:spPr/>
        <p:txBody>
          <a:bodyPr/>
          <a:lstStyle/>
          <a:p>
            <a:r>
              <a:rPr lang="zh-TW" altLang="en-US" dirty="0"/>
              <a:t>從空汙不嚴重地區中選出前五名畫人口死亡密度圖</a:t>
            </a:r>
          </a:p>
        </p:txBody>
      </p:sp>
      <p:pic>
        <p:nvPicPr>
          <p:cNvPr id="5" name="內容版面配置區 4">
            <a:extLst>
              <a:ext uri="{FF2B5EF4-FFF2-40B4-BE49-F238E27FC236}">
                <a16:creationId xmlns:a16="http://schemas.microsoft.com/office/drawing/2014/main" id="{6CF2EF46-9B3A-24A3-CC77-43813B2F2A52}"/>
              </a:ext>
            </a:extLst>
          </p:cNvPr>
          <p:cNvPicPr>
            <a:picLocks noGrp="1" noChangeAspect="1"/>
          </p:cNvPicPr>
          <p:nvPr>
            <p:ph idx="1"/>
          </p:nvPr>
        </p:nvPicPr>
        <p:blipFill>
          <a:blip r:embed="rId2"/>
          <a:stretch>
            <a:fillRect/>
          </a:stretch>
        </p:blipFill>
        <p:spPr>
          <a:xfrm>
            <a:off x="1063752" y="2004901"/>
            <a:ext cx="10058400" cy="2848197"/>
          </a:xfrm>
          <a:prstGeom prst="rect">
            <a:avLst/>
          </a:prstGeom>
        </p:spPr>
      </p:pic>
      <p:sp>
        <p:nvSpPr>
          <p:cNvPr id="4" name="投影片編號版面配置區 3">
            <a:extLst>
              <a:ext uri="{FF2B5EF4-FFF2-40B4-BE49-F238E27FC236}">
                <a16:creationId xmlns:a16="http://schemas.microsoft.com/office/drawing/2014/main" id="{7CDD8E00-DABB-1423-9918-C4DBE73F3BBF}"/>
              </a:ext>
            </a:extLst>
          </p:cNvPr>
          <p:cNvSpPr>
            <a:spLocks noGrp="1"/>
          </p:cNvSpPr>
          <p:nvPr>
            <p:ph type="sldNum" sz="quarter" idx="12"/>
          </p:nvPr>
        </p:nvSpPr>
        <p:spPr/>
        <p:txBody>
          <a:bodyPr/>
          <a:lstStyle/>
          <a:p>
            <a:fld id="{4FAB73BC-B049-4115-A692-8D63A059BFB8}" type="slidenum">
              <a:rPr lang="en-US" smtClean="0"/>
              <a:t>92</a:t>
            </a:fld>
            <a:endParaRPr lang="en-US" dirty="0"/>
          </a:p>
        </p:txBody>
      </p:sp>
      <p:sp>
        <p:nvSpPr>
          <p:cNvPr id="6" name="文字方塊 5">
            <a:extLst>
              <a:ext uri="{FF2B5EF4-FFF2-40B4-BE49-F238E27FC236}">
                <a16:creationId xmlns:a16="http://schemas.microsoft.com/office/drawing/2014/main" id="{DA256419-BC42-4B52-CFD5-87663E859386}"/>
              </a:ext>
            </a:extLst>
          </p:cNvPr>
          <p:cNvSpPr txBox="1"/>
          <p:nvPr/>
        </p:nvSpPr>
        <p:spPr>
          <a:xfrm>
            <a:off x="1203158" y="5069305"/>
            <a:ext cx="6481010" cy="369332"/>
          </a:xfrm>
          <a:prstGeom prst="rect">
            <a:avLst/>
          </a:prstGeom>
          <a:noFill/>
        </p:spPr>
        <p:txBody>
          <a:bodyPr wrap="square" rtlCol="0">
            <a:spAutoFit/>
          </a:bodyPr>
          <a:lstStyle/>
          <a:p>
            <a:r>
              <a:rPr lang="zh-TW" altLang="en-US"/>
              <a:t>此處將</a:t>
            </a:r>
            <a:r>
              <a:rPr lang="en-US" altLang="zh-TW"/>
              <a:t>AQI</a:t>
            </a:r>
            <a:r>
              <a:rPr lang="zh-TW" altLang="en-US"/>
              <a:t>較低的地區取出來，比率上趨勢不明顯</a:t>
            </a:r>
            <a:endParaRPr lang="zh-TW" altLang="en-US" dirty="0"/>
          </a:p>
        </p:txBody>
      </p:sp>
    </p:spTree>
    <p:extLst>
      <p:ext uri="{BB962C8B-B14F-4D97-AF65-F5344CB8AC3E}">
        <p14:creationId xmlns:p14="http://schemas.microsoft.com/office/powerpoint/2010/main" val="9933647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600B4A-2C99-66AD-280F-CD090AC9EB64}"/>
              </a:ext>
            </a:extLst>
          </p:cNvPr>
          <p:cNvSpPr>
            <a:spLocks noGrp="1"/>
          </p:cNvSpPr>
          <p:nvPr>
            <p:ph type="title"/>
          </p:nvPr>
        </p:nvSpPr>
        <p:spPr/>
        <p:txBody>
          <a:bodyPr/>
          <a:lstStyle/>
          <a:p>
            <a:r>
              <a:rPr lang="zh-TW" altLang="en-US" dirty="0"/>
              <a:t>從過去的資料中去觀察空汙嚴重的五個地區因肺癌的死亡人數的變化</a:t>
            </a:r>
          </a:p>
        </p:txBody>
      </p:sp>
      <p:pic>
        <p:nvPicPr>
          <p:cNvPr id="5" name="內容版面配置區 4">
            <a:extLst>
              <a:ext uri="{FF2B5EF4-FFF2-40B4-BE49-F238E27FC236}">
                <a16:creationId xmlns:a16="http://schemas.microsoft.com/office/drawing/2014/main" id="{6E517BB6-C745-F7A6-D121-3966593B5FEF}"/>
              </a:ext>
            </a:extLst>
          </p:cNvPr>
          <p:cNvPicPr>
            <a:picLocks noGrp="1" noChangeAspect="1"/>
          </p:cNvPicPr>
          <p:nvPr>
            <p:ph idx="1"/>
          </p:nvPr>
        </p:nvPicPr>
        <p:blipFill>
          <a:blip r:embed="rId2"/>
          <a:stretch>
            <a:fillRect/>
          </a:stretch>
        </p:blipFill>
        <p:spPr>
          <a:xfrm>
            <a:off x="941638" y="2093976"/>
            <a:ext cx="10058400" cy="2715246"/>
          </a:xfrm>
          <a:prstGeom prst="rect">
            <a:avLst/>
          </a:prstGeom>
        </p:spPr>
      </p:pic>
      <p:sp>
        <p:nvSpPr>
          <p:cNvPr id="4" name="投影片編號版面配置區 3">
            <a:extLst>
              <a:ext uri="{FF2B5EF4-FFF2-40B4-BE49-F238E27FC236}">
                <a16:creationId xmlns:a16="http://schemas.microsoft.com/office/drawing/2014/main" id="{4F242AA1-4F9C-0F23-6E54-78FC9BE7281A}"/>
              </a:ext>
            </a:extLst>
          </p:cNvPr>
          <p:cNvSpPr>
            <a:spLocks noGrp="1"/>
          </p:cNvSpPr>
          <p:nvPr>
            <p:ph type="sldNum" sz="quarter" idx="12"/>
          </p:nvPr>
        </p:nvSpPr>
        <p:spPr/>
        <p:txBody>
          <a:bodyPr/>
          <a:lstStyle/>
          <a:p>
            <a:fld id="{4FAB73BC-B049-4115-A692-8D63A059BFB8}" type="slidenum">
              <a:rPr lang="en-US" smtClean="0"/>
              <a:t>93</a:t>
            </a:fld>
            <a:endParaRPr lang="en-US" dirty="0"/>
          </a:p>
        </p:txBody>
      </p:sp>
      <p:sp>
        <p:nvSpPr>
          <p:cNvPr id="6" name="文字方塊 5">
            <a:extLst>
              <a:ext uri="{FF2B5EF4-FFF2-40B4-BE49-F238E27FC236}">
                <a16:creationId xmlns:a16="http://schemas.microsoft.com/office/drawing/2014/main" id="{777B0ECE-42D4-A6E9-5CEC-6671EB9164F5}"/>
              </a:ext>
            </a:extLst>
          </p:cNvPr>
          <p:cNvSpPr txBox="1"/>
          <p:nvPr/>
        </p:nvSpPr>
        <p:spPr>
          <a:xfrm>
            <a:off x="1507958" y="4989095"/>
            <a:ext cx="5406189" cy="923330"/>
          </a:xfrm>
          <a:prstGeom prst="rect">
            <a:avLst/>
          </a:prstGeom>
          <a:noFill/>
        </p:spPr>
        <p:txBody>
          <a:bodyPr wrap="square" rtlCol="0">
            <a:spAutoFit/>
          </a:bodyPr>
          <a:lstStyle/>
          <a:p>
            <a:r>
              <a:rPr lang="zh-TW" altLang="en-US" dirty="0"/>
              <a:t>由此圖可以看出隨著時間增加，趨勢線皆處於上升趨勢</a:t>
            </a:r>
          </a:p>
          <a:p>
            <a:endParaRPr lang="zh-TW" altLang="en-US" dirty="0"/>
          </a:p>
        </p:txBody>
      </p:sp>
    </p:spTree>
    <p:extLst>
      <p:ext uri="{BB962C8B-B14F-4D97-AF65-F5344CB8AC3E}">
        <p14:creationId xmlns:p14="http://schemas.microsoft.com/office/powerpoint/2010/main" val="3755473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0AE29B-6B55-8BDE-EF06-086CC47EB28E}"/>
              </a:ext>
            </a:extLst>
          </p:cNvPr>
          <p:cNvSpPr>
            <a:spLocks noGrp="1"/>
          </p:cNvSpPr>
          <p:nvPr>
            <p:ph type="title"/>
          </p:nvPr>
        </p:nvSpPr>
        <p:spPr/>
        <p:txBody>
          <a:bodyPr/>
          <a:lstStyle/>
          <a:p>
            <a:r>
              <a:rPr lang="zh-TW" altLang="en-US" dirty="0"/>
              <a:t>從過去的資料中去觀察空汙不嚴重的五個地區因肺癌的死亡人數的變化</a:t>
            </a:r>
          </a:p>
        </p:txBody>
      </p:sp>
      <p:pic>
        <p:nvPicPr>
          <p:cNvPr id="5" name="內容版面配置區 4">
            <a:extLst>
              <a:ext uri="{FF2B5EF4-FFF2-40B4-BE49-F238E27FC236}">
                <a16:creationId xmlns:a16="http://schemas.microsoft.com/office/drawing/2014/main" id="{4677346A-39C9-C1BA-1C3D-65052C79ED5C}"/>
              </a:ext>
            </a:extLst>
          </p:cNvPr>
          <p:cNvPicPr>
            <a:picLocks noGrp="1" noChangeAspect="1"/>
          </p:cNvPicPr>
          <p:nvPr>
            <p:ph idx="1"/>
          </p:nvPr>
        </p:nvPicPr>
        <p:blipFill>
          <a:blip r:embed="rId2"/>
          <a:stretch>
            <a:fillRect/>
          </a:stretch>
        </p:blipFill>
        <p:spPr>
          <a:xfrm>
            <a:off x="941638" y="2093976"/>
            <a:ext cx="10058400" cy="2702872"/>
          </a:xfrm>
          <a:prstGeom prst="rect">
            <a:avLst/>
          </a:prstGeom>
        </p:spPr>
      </p:pic>
      <p:sp>
        <p:nvSpPr>
          <p:cNvPr id="4" name="投影片編號版面配置區 3">
            <a:extLst>
              <a:ext uri="{FF2B5EF4-FFF2-40B4-BE49-F238E27FC236}">
                <a16:creationId xmlns:a16="http://schemas.microsoft.com/office/drawing/2014/main" id="{C76C5BD6-1498-9761-1493-EFE031446987}"/>
              </a:ext>
            </a:extLst>
          </p:cNvPr>
          <p:cNvSpPr>
            <a:spLocks noGrp="1"/>
          </p:cNvSpPr>
          <p:nvPr>
            <p:ph type="sldNum" sz="quarter" idx="12"/>
          </p:nvPr>
        </p:nvSpPr>
        <p:spPr/>
        <p:txBody>
          <a:bodyPr/>
          <a:lstStyle/>
          <a:p>
            <a:fld id="{4FAB73BC-B049-4115-A692-8D63A059BFB8}" type="slidenum">
              <a:rPr lang="en-US" smtClean="0"/>
              <a:t>94</a:t>
            </a:fld>
            <a:endParaRPr lang="en-US" dirty="0"/>
          </a:p>
        </p:txBody>
      </p:sp>
      <p:sp>
        <p:nvSpPr>
          <p:cNvPr id="6" name="文字方塊 5">
            <a:extLst>
              <a:ext uri="{FF2B5EF4-FFF2-40B4-BE49-F238E27FC236}">
                <a16:creationId xmlns:a16="http://schemas.microsoft.com/office/drawing/2014/main" id="{212DEF2F-38D7-3A28-BB59-E6BEB5D1AB07}"/>
              </a:ext>
            </a:extLst>
          </p:cNvPr>
          <p:cNvSpPr txBox="1"/>
          <p:nvPr/>
        </p:nvSpPr>
        <p:spPr>
          <a:xfrm>
            <a:off x="1363579" y="5133474"/>
            <a:ext cx="8839200" cy="923330"/>
          </a:xfrm>
          <a:prstGeom prst="rect">
            <a:avLst/>
          </a:prstGeom>
          <a:noFill/>
        </p:spPr>
        <p:txBody>
          <a:bodyPr wrap="square" rtlCol="0">
            <a:spAutoFit/>
          </a:bodyPr>
          <a:lstStyle/>
          <a:p>
            <a:r>
              <a:rPr lang="zh-TW" altLang="en-US" dirty="0"/>
              <a:t>由此圖可以看出隨著時間增加，趨勢線不如空氣品質差的地方皆處於上升趨勢，此處無明顯趨勢存在。甚至可以判定幾乎持平。</a:t>
            </a:r>
          </a:p>
          <a:p>
            <a:endParaRPr lang="zh-TW" altLang="en-US" dirty="0"/>
          </a:p>
        </p:txBody>
      </p:sp>
    </p:spTree>
    <p:extLst>
      <p:ext uri="{BB962C8B-B14F-4D97-AF65-F5344CB8AC3E}">
        <p14:creationId xmlns:p14="http://schemas.microsoft.com/office/powerpoint/2010/main" val="1076041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6DC41D-9762-7DF9-0A40-C84031FA04FC}"/>
              </a:ext>
            </a:extLst>
          </p:cNvPr>
          <p:cNvSpPr>
            <a:spLocks noGrp="1"/>
          </p:cNvSpPr>
          <p:nvPr>
            <p:ph type="title"/>
          </p:nvPr>
        </p:nvSpPr>
        <p:spPr/>
        <p:txBody>
          <a:bodyPr/>
          <a:lstStyle/>
          <a:p>
            <a:pPr algn="ctr"/>
            <a:r>
              <a:rPr lang="zh-TW" altLang="en-US" dirty="0"/>
              <a:t>各個汙染物之間的相關性</a:t>
            </a:r>
          </a:p>
        </p:txBody>
      </p:sp>
      <p:pic>
        <p:nvPicPr>
          <p:cNvPr id="6" name="內容版面配置區 5">
            <a:extLst>
              <a:ext uri="{FF2B5EF4-FFF2-40B4-BE49-F238E27FC236}">
                <a16:creationId xmlns:a16="http://schemas.microsoft.com/office/drawing/2014/main" id="{149E0B13-A03B-CAA6-B2F7-A12F4749F1BC}"/>
              </a:ext>
            </a:extLst>
          </p:cNvPr>
          <p:cNvPicPr>
            <a:picLocks noGrp="1" noChangeAspect="1"/>
          </p:cNvPicPr>
          <p:nvPr>
            <p:ph idx="1"/>
          </p:nvPr>
        </p:nvPicPr>
        <p:blipFill>
          <a:blip r:embed="rId2"/>
          <a:stretch>
            <a:fillRect/>
          </a:stretch>
        </p:blipFill>
        <p:spPr>
          <a:xfrm>
            <a:off x="3424447" y="1568181"/>
            <a:ext cx="5493309" cy="5493309"/>
          </a:xfrm>
        </p:spPr>
      </p:pic>
      <p:sp>
        <p:nvSpPr>
          <p:cNvPr id="4" name="投影片編號版面配置區 3">
            <a:extLst>
              <a:ext uri="{FF2B5EF4-FFF2-40B4-BE49-F238E27FC236}">
                <a16:creationId xmlns:a16="http://schemas.microsoft.com/office/drawing/2014/main" id="{5BA3266C-5B03-8B0C-D9DA-4DE0542497A1}"/>
              </a:ext>
            </a:extLst>
          </p:cNvPr>
          <p:cNvSpPr>
            <a:spLocks noGrp="1"/>
          </p:cNvSpPr>
          <p:nvPr>
            <p:ph type="sldNum" sz="quarter" idx="12"/>
          </p:nvPr>
        </p:nvSpPr>
        <p:spPr/>
        <p:txBody>
          <a:bodyPr/>
          <a:lstStyle/>
          <a:p>
            <a:fld id="{4FAB73BC-B049-4115-A692-8D63A059BFB8}" type="slidenum">
              <a:rPr lang="en-US" smtClean="0"/>
              <a:t>95</a:t>
            </a:fld>
            <a:endParaRPr lang="en-US" dirty="0"/>
          </a:p>
        </p:txBody>
      </p:sp>
    </p:spTree>
    <p:extLst>
      <p:ext uri="{BB962C8B-B14F-4D97-AF65-F5344CB8AC3E}">
        <p14:creationId xmlns:p14="http://schemas.microsoft.com/office/powerpoint/2010/main" val="16896902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7B181-6B50-D8E2-46DB-E6C8588F6268}"/>
              </a:ext>
            </a:extLst>
          </p:cNvPr>
          <p:cNvSpPr>
            <a:spLocks noGrp="1"/>
          </p:cNvSpPr>
          <p:nvPr>
            <p:ph type="title"/>
          </p:nvPr>
        </p:nvSpPr>
        <p:spPr/>
        <p:txBody>
          <a:bodyPr/>
          <a:lstStyle/>
          <a:p>
            <a:pPr algn="ctr"/>
            <a:r>
              <a:rPr lang="zh-TW" altLang="en-US" dirty="0"/>
              <a:t>各個汙染物之間的相關性</a:t>
            </a:r>
            <a:r>
              <a:rPr lang="en-US" altLang="zh-TW" dirty="0"/>
              <a:t>(</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D0AB4AEB-8FAE-B421-1E74-8F7A5823DB69}"/>
              </a:ext>
            </a:extLst>
          </p:cNvPr>
          <p:cNvSpPr>
            <a:spLocks noGrp="1"/>
          </p:cNvSpPr>
          <p:nvPr>
            <p:ph idx="1"/>
          </p:nvPr>
        </p:nvSpPr>
        <p:spPr/>
        <p:txBody>
          <a:bodyPr/>
          <a:lstStyle/>
          <a:p>
            <a:r>
              <a:rPr lang="zh-TW" altLang="en-US" b="1" dirty="0"/>
              <a:t>顏色解讀</a:t>
            </a:r>
          </a:p>
          <a:p>
            <a:pPr>
              <a:buFont typeface="Arial" panose="020B0604020202020204" pitchFamily="34" charset="0"/>
              <a:buChar char="•"/>
            </a:pPr>
            <a:r>
              <a:rPr lang="zh-TW" altLang="en-US" b="1" dirty="0"/>
              <a:t>顏色深淺</a:t>
            </a:r>
            <a:r>
              <a:rPr lang="zh-TW" altLang="en-US" dirty="0"/>
              <a:t>：單元格顏色從深紅到深藍表示從高正相關到高負相關。顏色越深，相關性越強。顏色接近</a:t>
            </a:r>
            <a:r>
              <a:rPr lang="en-US" altLang="zh-TW" dirty="0"/>
              <a:t>0</a:t>
            </a:r>
            <a:r>
              <a:rPr lang="zh-TW" altLang="en-US" dirty="0"/>
              <a:t>（淺色）表示相關性弱。</a:t>
            </a:r>
          </a:p>
          <a:p>
            <a:pPr>
              <a:buFont typeface="Arial" panose="020B0604020202020204" pitchFamily="34" charset="0"/>
              <a:buChar char="•"/>
            </a:pPr>
            <a:r>
              <a:rPr lang="zh-TW" altLang="en-US" b="1" dirty="0"/>
              <a:t>數字範圍</a:t>
            </a:r>
            <a:r>
              <a:rPr lang="zh-TW" altLang="en-US" dirty="0"/>
              <a:t>：數字範圍從</a:t>
            </a:r>
            <a:r>
              <a:rPr lang="en-US" altLang="zh-TW" dirty="0"/>
              <a:t>-1</a:t>
            </a:r>
            <a:r>
              <a:rPr lang="zh-TW" altLang="en-US" dirty="0"/>
              <a:t>到</a:t>
            </a:r>
            <a:r>
              <a:rPr lang="en-US" altLang="zh-TW" dirty="0"/>
              <a:t>1</a:t>
            </a:r>
            <a:r>
              <a:rPr lang="zh-TW" altLang="en-US" dirty="0"/>
              <a:t>，</a:t>
            </a:r>
            <a:r>
              <a:rPr lang="en-US" altLang="zh-TW" dirty="0"/>
              <a:t>1</a:t>
            </a:r>
            <a:r>
              <a:rPr lang="zh-TW" altLang="en-US" dirty="0"/>
              <a:t>表示完全正相關，</a:t>
            </a:r>
            <a:r>
              <a:rPr lang="en-US" altLang="zh-TW" dirty="0"/>
              <a:t>-1</a:t>
            </a:r>
            <a:r>
              <a:rPr lang="zh-TW" altLang="en-US" dirty="0"/>
              <a:t>表示完全負相關，</a:t>
            </a:r>
            <a:r>
              <a:rPr lang="en-US" altLang="zh-TW" dirty="0"/>
              <a:t>0</a:t>
            </a:r>
            <a:r>
              <a:rPr lang="zh-TW" altLang="en-US" dirty="0"/>
              <a:t>表示沒有相關性。</a:t>
            </a:r>
          </a:p>
          <a:p>
            <a:r>
              <a:rPr lang="zh-TW" altLang="en-US" dirty="0"/>
              <a:t>污染物的平均值和最大值之間的正相關性：</a:t>
            </a:r>
            <a:endParaRPr lang="en-US" altLang="zh-TW" dirty="0"/>
          </a:p>
          <a:p>
            <a:r>
              <a:rPr lang="zh-TW" altLang="en-US" dirty="0"/>
              <a:t>例如，</a:t>
            </a:r>
            <a:r>
              <a:rPr lang="en-US" altLang="zh-TW" dirty="0" err="1"/>
              <a:t>CO_mean</a:t>
            </a:r>
            <a:r>
              <a:rPr lang="en-US" altLang="zh-TW" dirty="0"/>
              <a:t> </a:t>
            </a:r>
            <a:r>
              <a:rPr lang="zh-TW" altLang="en-US" dirty="0"/>
              <a:t>和 </a:t>
            </a:r>
            <a:r>
              <a:rPr lang="en-US" altLang="zh-TW" dirty="0" err="1"/>
              <a:t>CO_max</a:t>
            </a:r>
            <a:r>
              <a:rPr lang="zh-TW" altLang="en-US" dirty="0"/>
              <a:t>（</a:t>
            </a:r>
            <a:r>
              <a:rPr lang="en-US" altLang="zh-TW" dirty="0"/>
              <a:t>0.48</a:t>
            </a:r>
            <a:r>
              <a:rPr lang="zh-TW" altLang="en-US" dirty="0"/>
              <a:t>），</a:t>
            </a:r>
            <a:r>
              <a:rPr lang="en-US" altLang="zh-TW" dirty="0" err="1"/>
              <a:t>NO_mean</a:t>
            </a:r>
            <a:r>
              <a:rPr lang="en-US" altLang="zh-TW" dirty="0"/>
              <a:t> </a:t>
            </a:r>
            <a:r>
              <a:rPr lang="zh-TW" altLang="en-US" dirty="0"/>
              <a:t>和 </a:t>
            </a:r>
            <a:r>
              <a:rPr lang="en-US" altLang="zh-TW" dirty="0" err="1"/>
              <a:t>NO_max</a:t>
            </a:r>
            <a:r>
              <a:rPr lang="zh-TW" altLang="en-US" dirty="0"/>
              <a:t>（</a:t>
            </a:r>
            <a:r>
              <a:rPr lang="en-US" altLang="zh-TW" dirty="0"/>
              <a:t>0.72</a:t>
            </a:r>
            <a:r>
              <a:rPr lang="zh-TW" altLang="en-US" dirty="0"/>
              <a:t>），</a:t>
            </a:r>
            <a:r>
              <a:rPr lang="en-US" altLang="zh-TW" dirty="0"/>
              <a:t>NO2_mean </a:t>
            </a:r>
            <a:r>
              <a:rPr lang="zh-TW" altLang="en-US" dirty="0"/>
              <a:t>和 </a:t>
            </a:r>
            <a:r>
              <a:rPr lang="en-US" altLang="zh-TW" dirty="0"/>
              <a:t>NO2_max</a:t>
            </a:r>
            <a:r>
              <a:rPr lang="zh-TW" altLang="en-US" dirty="0"/>
              <a:t>（</a:t>
            </a:r>
            <a:r>
              <a:rPr lang="en-US" altLang="zh-TW" dirty="0"/>
              <a:t>0.76</a:t>
            </a:r>
            <a:r>
              <a:rPr lang="zh-TW" altLang="en-US" dirty="0"/>
              <a:t>），</a:t>
            </a:r>
            <a:r>
              <a:rPr lang="en-US" altLang="zh-TW" dirty="0" err="1"/>
              <a:t>NOx_mean</a:t>
            </a:r>
            <a:r>
              <a:rPr lang="en-US" altLang="zh-TW" dirty="0"/>
              <a:t> </a:t>
            </a:r>
            <a:r>
              <a:rPr lang="zh-TW" altLang="en-US" dirty="0"/>
              <a:t>和 </a:t>
            </a:r>
            <a:r>
              <a:rPr lang="en-US" altLang="zh-TW" dirty="0" err="1"/>
              <a:t>NOx_max</a:t>
            </a:r>
            <a:r>
              <a:rPr lang="zh-TW" altLang="en-US" dirty="0"/>
              <a:t>（</a:t>
            </a:r>
            <a:r>
              <a:rPr lang="en-US" altLang="zh-TW" dirty="0"/>
              <a:t>0.78</a:t>
            </a:r>
            <a:r>
              <a:rPr lang="zh-TW" altLang="en-US" dirty="0"/>
              <a:t>），</a:t>
            </a:r>
            <a:r>
              <a:rPr lang="en-US" altLang="zh-TW" dirty="0"/>
              <a:t>PM10_mean </a:t>
            </a:r>
            <a:r>
              <a:rPr lang="zh-TW" altLang="en-US" dirty="0"/>
              <a:t>和 </a:t>
            </a:r>
            <a:r>
              <a:rPr lang="en-US" altLang="zh-TW" dirty="0"/>
              <a:t>PM10_max</a:t>
            </a:r>
            <a:r>
              <a:rPr lang="zh-TW" altLang="en-US" dirty="0"/>
              <a:t>（</a:t>
            </a:r>
            <a:r>
              <a:rPr lang="en-US" altLang="zh-TW" dirty="0"/>
              <a:t>0.58</a:t>
            </a:r>
            <a:r>
              <a:rPr lang="zh-TW" altLang="en-US" dirty="0"/>
              <a:t>），</a:t>
            </a:r>
            <a:r>
              <a:rPr lang="en-US" altLang="zh-TW" dirty="0"/>
              <a:t>PM2.5_mean </a:t>
            </a:r>
            <a:r>
              <a:rPr lang="zh-TW" altLang="en-US" dirty="0"/>
              <a:t>和 </a:t>
            </a:r>
            <a:r>
              <a:rPr lang="en-US" altLang="zh-TW" dirty="0"/>
              <a:t>PM2.5_max</a:t>
            </a:r>
            <a:r>
              <a:rPr lang="zh-TW" altLang="en-US" dirty="0"/>
              <a:t>（</a:t>
            </a:r>
            <a:r>
              <a:rPr lang="en-US" altLang="zh-TW" dirty="0"/>
              <a:t>0.25</a:t>
            </a:r>
            <a:r>
              <a:rPr lang="zh-TW" altLang="en-US" dirty="0"/>
              <a:t>）。這些變量之間的高相關性表明，當某種污染物的平均值高時，其最大值也高</a:t>
            </a:r>
          </a:p>
        </p:txBody>
      </p:sp>
      <p:sp>
        <p:nvSpPr>
          <p:cNvPr id="4" name="投影片編號版面配置區 3">
            <a:extLst>
              <a:ext uri="{FF2B5EF4-FFF2-40B4-BE49-F238E27FC236}">
                <a16:creationId xmlns:a16="http://schemas.microsoft.com/office/drawing/2014/main" id="{E4008512-0962-C379-43AD-5FBE093484B9}"/>
              </a:ext>
            </a:extLst>
          </p:cNvPr>
          <p:cNvSpPr>
            <a:spLocks noGrp="1"/>
          </p:cNvSpPr>
          <p:nvPr>
            <p:ph type="sldNum" sz="quarter" idx="12"/>
          </p:nvPr>
        </p:nvSpPr>
        <p:spPr/>
        <p:txBody>
          <a:bodyPr/>
          <a:lstStyle/>
          <a:p>
            <a:fld id="{4FAB73BC-B049-4115-A692-8D63A059BFB8}" type="slidenum">
              <a:rPr lang="en-US" smtClean="0"/>
              <a:t>96</a:t>
            </a:fld>
            <a:endParaRPr lang="en-US" dirty="0"/>
          </a:p>
        </p:txBody>
      </p:sp>
    </p:spTree>
    <p:extLst>
      <p:ext uri="{BB962C8B-B14F-4D97-AF65-F5344CB8AC3E}">
        <p14:creationId xmlns:p14="http://schemas.microsoft.com/office/powerpoint/2010/main" val="3852948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9BFDEC-D3E5-87D3-05F8-C0C2A2EACE41}"/>
              </a:ext>
            </a:extLst>
          </p:cNvPr>
          <p:cNvSpPr>
            <a:spLocks noGrp="1"/>
          </p:cNvSpPr>
          <p:nvPr>
            <p:ph type="title"/>
          </p:nvPr>
        </p:nvSpPr>
        <p:spPr/>
        <p:txBody>
          <a:bodyPr/>
          <a:lstStyle/>
          <a:p>
            <a:pPr algn="ctr"/>
            <a:r>
              <a:rPr lang="zh-TW" altLang="en-US" dirty="0"/>
              <a:t>各個汙染物之間的相關性</a:t>
            </a:r>
            <a:r>
              <a:rPr lang="en-US" altLang="zh-TW" dirty="0"/>
              <a:t>(</a:t>
            </a:r>
            <a:r>
              <a:rPr lang="zh-TW" altLang="en-US" dirty="0"/>
              <a:t>說明</a:t>
            </a:r>
            <a:r>
              <a:rPr lang="en-US" altLang="zh-TW" dirty="0"/>
              <a:t>)</a:t>
            </a:r>
            <a:endParaRPr lang="zh-TW" altLang="en-US" dirty="0"/>
          </a:p>
        </p:txBody>
      </p:sp>
      <p:sp>
        <p:nvSpPr>
          <p:cNvPr id="3" name="內容版面配置區 2">
            <a:extLst>
              <a:ext uri="{FF2B5EF4-FFF2-40B4-BE49-F238E27FC236}">
                <a16:creationId xmlns:a16="http://schemas.microsoft.com/office/drawing/2014/main" id="{911CBB18-81B8-9ECE-E46B-0278BD1EBA5C}"/>
              </a:ext>
            </a:extLst>
          </p:cNvPr>
          <p:cNvSpPr>
            <a:spLocks noGrp="1"/>
          </p:cNvSpPr>
          <p:nvPr>
            <p:ph idx="1"/>
          </p:nvPr>
        </p:nvSpPr>
        <p:spPr/>
        <p:txBody>
          <a:bodyPr>
            <a:normAutofit lnSpcReduction="10000"/>
          </a:bodyPr>
          <a:lstStyle/>
          <a:p>
            <a:r>
              <a:rPr lang="zh-TW" altLang="en-US" dirty="0"/>
              <a:t>臭氧（</a:t>
            </a:r>
            <a:r>
              <a:rPr lang="en-US" altLang="zh-TW" dirty="0"/>
              <a:t>O3</a:t>
            </a:r>
            <a:r>
              <a:rPr lang="zh-TW" altLang="en-US" dirty="0"/>
              <a:t>）與其他污染物的負相關性：</a:t>
            </a:r>
            <a:endParaRPr lang="en-US" altLang="zh-TW" dirty="0"/>
          </a:p>
          <a:p>
            <a:r>
              <a:rPr lang="en-US" altLang="zh-TW" dirty="0"/>
              <a:t>O3_mean </a:t>
            </a:r>
            <a:r>
              <a:rPr lang="zh-TW" altLang="en-US" dirty="0"/>
              <a:t>和 </a:t>
            </a:r>
            <a:r>
              <a:rPr lang="en-US" altLang="zh-TW" dirty="0"/>
              <a:t>O3_max </a:t>
            </a:r>
            <a:r>
              <a:rPr lang="zh-TW" altLang="en-US" dirty="0"/>
              <a:t>與其他大多數污染物（如 </a:t>
            </a:r>
            <a:r>
              <a:rPr lang="en-US" altLang="zh-TW" dirty="0" err="1"/>
              <a:t>CO_mean</a:t>
            </a:r>
            <a:r>
              <a:rPr lang="zh-TW" altLang="en-US" dirty="0"/>
              <a:t>、</a:t>
            </a:r>
            <a:r>
              <a:rPr lang="en-US" altLang="zh-TW" dirty="0" err="1"/>
              <a:t>NO_mean</a:t>
            </a:r>
            <a:r>
              <a:rPr lang="zh-TW" altLang="en-US" dirty="0"/>
              <a:t>、</a:t>
            </a:r>
            <a:r>
              <a:rPr lang="en-US" altLang="zh-TW" dirty="0"/>
              <a:t>NO2_mean</a:t>
            </a:r>
            <a:r>
              <a:rPr lang="zh-TW" altLang="en-US" dirty="0"/>
              <a:t>、</a:t>
            </a:r>
            <a:r>
              <a:rPr lang="en-US" altLang="zh-TW" dirty="0" err="1"/>
              <a:t>NOx_mean</a:t>
            </a:r>
            <a:r>
              <a:rPr lang="en-US" altLang="zh-TW" dirty="0"/>
              <a:t> </a:t>
            </a:r>
            <a:r>
              <a:rPr lang="zh-TW" altLang="en-US" dirty="0"/>
              <a:t>等）呈現顯著的負相關。例如，</a:t>
            </a:r>
            <a:r>
              <a:rPr lang="en-US" altLang="zh-TW" dirty="0"/>
              <a:t>O3_mean </a:t>
            </a:r>
            <a:r>
              <a:rPr lang="zh-TW" altLang="en-US" dirty="0"/>
              <a:t>與 </a:t>
            </a:r>
            <a:r>
              <a:rPr lang="en-US" altLang="zh-TW" dirty="0" err="1"/>
              <a:t>CO_mean</a:t>
            </a:r>
            <a:r>
              <a:rPr lang="en-US" altLang="zh-TW" dirty="0"/>
              <a:t> </a:t>
            </a:r>
            <a:r>
              <a:rPr lang="zh-TW" altLang="en-US" dirty="0"/>
              <a:t>的相關性為 </a:t>
            </a:r>
            <a:r>
              <a:rPr lang="en-US" altLang="zh-TW" dirty="0"/>
              <a:t>-0.64</a:t>
            </a:r>
            <a:r>
              <a:rPr lang="zh-TW" altLang="en-US" dirty="0"/>
              <a:t>，與 </a:t>
            </a:r>
            <a:r>
              <a:rPr lang="en-US" altLang="zh-TW" dirty="0" err="1"/>
              <a:t>NO_mean</a:t>
            </a:r>
            <a:r>
              <a:rPr lang="en-US" altLang="zh-TW" dirty="0"/>
              <a:t> </a:t>
            </a:r>
            <a:r>
              <a:rPr lang="zh-TW" altLang="en-US" dirty="0"/>
              <a:t>的相關性為 </a:t>
            </a:r>
            <a:r>
              <a:rPr lang="en-US" altLang="zh-TW" dirty="0"/>
              <a:t>-0.61</a:t>
            </a:r>
            <a:r>
              <a:rPr lang="zh-TW" altLang="en-US" dirty="0"/>
              <a:t>，這意味著當其他污染物濃度高時，臭氧濃度低，反之亦然。</a:t>
            </a:r>
            <a:endParaRPr lang="en-US" altLang="zh-TW" dirty="0"/>
          </a:p>
          <a:p>
            <a:r>
              <a:rPr lang="zh-TW" altLang="en-US" dirty="0"/>
              <a:t>降雨量的影響：</a:t>
            </a:r>
            <a:endParaRPr lang="en-US" altLang="zh-TW" dirty="0"/>
          </a:p>
          <a:p>
            <a:r>
              <a:rPr lang="en-US" altLang="zh-TW" dirty="0" err="1"/>
              <a:t>RAINFALL_mean</a:t>
            </a:r>
            <a:r>
              <a:rPr lang="en-US" altLang="zh-TW" dirty="0"/>
              <a:t> </a:t>
            </a:r>
            <a:r>
              <a:rPr lang="zh-TW" altLang="en-US" dirty="0"/>
              <a:t>和 </a:t>
            </a:r>
            <a:r>
              <a:rPr lang="en-US" altLang="zh-TW" dirty="0" err="1"/>
              <a:t>RAINFALL_max</a:t>
            </a:r>
            <a:r>
              <a:rPr lang="en-US" altLang="zh-TW" dirty="0"/>
              <a:t> </a:t>
            </a:r>
            <a:r>
              <a:rPr lang="zh-TW" altLang="en-US" dirty="0"/>
              <a:t>與其他污染物的相關性普遍較低。例如，</a:t>
            </a:r>
            <a:r>
              <a:rPr lang="en-US" altLang="zh-TW" dirty="0" err="1"/>
              <a:t>RAINFALL_mean</a:t>
            </a:r>
            <a:r>
              <a:rPr lang="en-US" altLang="zh-TW" dirty="0"/>
              <a:t> </a:t>
            </a:r>
            <a:r>
              <a:rPr lang="zh-TW" altLang="en-US" dirty="0"/>
              <a:t>與 </a:t>
            </a:r>
            <a:r>
              <a:rPr lang="en-US" altLang="zh-TW" dirty="0"/>
              <a:t>NO2_mean </a:t>
            </a:r>
            <a:r>
              <a:rPr lang="zh-TW" altLang="en-US" dirty="0"/>
              <a:t>的相關性為 </a:t>
            </a:r>
            <a:r>
              <a:rPr lang="en-US" altLang="zh-TW" dirty="0"/>
              <a:t>-0.048</a:t>
            </a:r>
            <a:r>
              <a:rPr lang="zh-TW" altLang="en-US" dirty="0"/>
              <a:t>，這表明降雨量對空氣污染物濃度的直接影響較小。</a:t>
            </a:r>
            <a:endParaRPr lang="en-US" altLang="zh-TW" dirty="0"/>
          </a:p>
          <a:p>
            <a:r>
              <a:rPr lang="zh-TW" altLang="en-US" dirty="0"/>
              <a:t>年齡代碼與污染物的相關性：</a:t>
            </a:r>
            <a:endParaRPr lang="en-US" altLang="zh-TW" dirty="0"/>
          </a:p>
          <a:p>
            <a:r>
              <a:rPr lang="en-US" altLang="zh-TW" dirty="0" err="1"/>
              <a:t>age_code</a:t>
            </a:r>
            <a:r>
              <a:rPr lang="en-US" altLang="zh-TW" dirty="0"/>
              <a:t> </a:t>
            </a:r>
            <a:r>
              <a:rPr lang="zh-TW" altLang="en-US" dirty="0"/>
              <a:t>與其他變量的相關性普遍較低，這可能表明年齡與空氣污染物之間沒有直接或顯著的相關性。例如，</a:t>
            </a:r>
            <a:r>
              <a:rPr lang="en-US" altLang="zh-TW" dirty="0" err="1"/>
              <a:t>age_code</a:t>
            </a:r>
            <a:r>
              <a:rPr lang="en-US" altLang="zh-TW" dirty="0"/>
              <a:t> </a:t>
            </a:r>
            <a:r>
              <a:rPr lang="zh-TW" altLang="en-US" dirty="0"/>
              <a:t>與 </a:t>
            </a:r>
            <a:r>
              <a:rPr lang="en-US" altLang="zh-TW" dirty="0" err="1"/>
              <a:t>CO_mean</a:t>
            </a:r>
            <a:r>
              <a:rPr lang="en-US" altLang="zh-TW" dirty="0"/>
              <a:t> </a:t>
            </a:r>
            <a:r>
              <a:rPr lang="zh-TW" altLang="en-US" dirty="0"/>
              <a:t>的相關性為 </a:t>
            </a:r>
            <a:r>
              <a:rPr lang="en-US" altLang="zh-TW" dirty="0"/>
              <a:t>0.049</a:t>
            </a:r>
            <a:r>
              <a:rPr lang="zh-TW" altLang="en-US" dirty="0"/>
              <a:t>。</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0D5C00AF-ED25-7193-6FA0-236BCEE96CC0}"/>
              </a:ext>
            </a:extLst>
          </p:cNvPr>
          <p:cNvSpPr>
            <a:spLocks noGrp="1"/>
          </p:cNvSpPr>
          <p:nvPr>
            <p:ph type="sldNum" sz="quarter" idx="12"/>
          </p:nvPr>
        </p:nvSpPr>
        <p:spPr/>
        <p:txBody>
          <a:bodyPr/>
          <a:lstStyle/>
          <a:p>
            <a:fld id="{4FAB73BC-B049-4115-A692-8D63A059BFB8}" type="slidenum">
              <a:rPr lang="en-US" smtClean="0"/>
              <a:t>97</a:t>
            </a:fld>
            <a:endParaRPr lang="en-US" dirty="0"/>
          </a:p>
        </p:txBody>
      </p:sp>
    </p:spTree>
    <p:extLst>
      <p:ext uri="{BB962C8B-B14F-4D97-AF65-F5344CB8AC3E}">
        <p14:creationId xmlns:p14="http://schemas.microsoft.com/office/powerpoint/2010/main" val="17506748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木刻字型</Template>
  <TotalTime>1386</TotalTime>
  <Words>2893</Words>
  <Application>Microsoft Office PowerPoint</Application>
  <PresentationFormat>寬螢幕</PresentationFormat>
  <Paragraphs>376</Paragraphs>
  <Slides>97</Slides>
  <Notes>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97</vt:i4>
      </vt:variant>
    </vt:vector>
  </HeadingPairs>
  <TitlesOfParts>
    <vt:vector size="106" baseType="lpstr">
      <vt:lpstr>-apple-system</vt:lpstr>
      <vt:lpstr>標楷體</vt:lpstr>
      <vt:lpstr>Arial</vt:lpstr>
      <vt:lpstr>Arial Black</vt:lpstr>
      <vt:lpstr>Calibri</vt:lpstr>
      <vt:lpstr>Courier New</vt:lpstr>
      <vt:lpstr>Times New Roman</vt:lpstr>
      <vt:lpstr>Wingdings</vt:lpstr>
      <vt:lpstr>木刻字型</vt:lpstr>
      <vt:lpstr>總整理(全)</vt:lpstr>
      <vt:lpstr>Kafka</vt:lpstr>
      <vt:lpstr>MongoDB</vt:lpstr>
      <vt:lpstr>AQI</vt:lpstr>
      <vt:lpstr>AQI</vt:lpstr>
      <vt:lpstr>過度擬合</vt:lpstr>
      <vt:lpstr>LSTM模型準確性的折線圖(說明)</vt:lpstr>
      <vt:lpstr>LSTM模型準確性的折線圖(說明)</vt:lpstr>
      <vt:lpstr>Aqi訓練值和預測值對比圖說明</vt:lpstr>
      <vt:lpstr>Aqi訓練值和預測值對比圖(左營)</vt:lpstr>
      <vt:lpstr>Aqi訓練值和預測值對比圖(左營)</vt:lpstr>
      <vt:lpstr>Aqi訓練值和預測值對比圖(林園)</vt:lpstr>
      <vt:lpstr>Aqi訓練值和預測值對比圖(林園)</vt:lpstr>
      <vt:lpstr>Aqi訓練值和預測值對比圖(仁武)</vt:lpstr>
      <vt:lpstr>Aqi訓練值和預測值對比圖(仁武)</vt:lpstr>
      <vt:lpstr>Aqi訓練值和預測值對比圖(屏東(琉球))</vt:lpstr>
      <vt:lpstr>Aqi訓練值和預測值對比圖(屏東(琉球))</vt:lpstr>
      <vt:lpstr>Aqi訓練值和預測值對比圖(大寮)</vt:lpstr>
      <vt:lpstr>Aqi訓練值和預測值對比圖(大寮)</vt:lpstr>
      <vt:lpstr>Aqi訓練值和預測值對比圖(關山)</vt:lpstr>
      <vt:lpstr>Aqi訓練值和預測值對比圖(關山)</vt:lpstr>
      <vt:lpstr>Aqi訓練值和預測值對比圖(臺東)</vt:lpstr>
      <vt:lpstr>Aqi訓練值和預測值對比圖(臺東)</vt:lpstr>
      <vt:lpstr>Aqi訓練值和預測值對比圖(花蓮)</vt:lpstr>
      <vt:lpstr>Aqi訓練值和預測值對比圖(花蓮)</vt:lpstr>
      <vt:lpstr>Aqi訓練值和預測值對比圖(冬山)</vt:lpstr>
      <vt:lpstr>Aqi訓練值和預測值對比圖(冬山)</vt:lpstr>
      <vt:lpstr>Aqi訓練值和預測值對比圖(宜蘭)</vt:lpstr>
      <vt:lpstr>Aqi訓練值和預測值對比圖(宜蘭)</vt:lpstr>
      <vt:lpstr>空氣品質關係圖-左營(說明)</vt:lpstr>
      <vt:lpstr>空氣品質關係圖-左營</vt:lpstr>
      <vt:lpstr>空氣品質關係圖-左營</vt:lpstr>
      <vt:lpstr>空氣品質關係圖-左營</vt:lpstr>
      <vt:lpstr>空氣品質關係圖-林園(說明)</vt:lpstr>
      <vt:lpstr>空氣品質關係圖-林園</vt:lpstr>
      <vt:lpstr>空氣品質關係圖-林園</vt:lpstr>
      <vt:lpstr>空氣品質關係圖-林園</vt:lpstr>
      <vt:lpstr>空氣品質關係圖-仁武(說明)</vt:lpstr>
      <vt:lpstr>空氣品質關係圖-仁武</vt:lpstr>
      <vt:lpstr>空氣品質關係圖-仁武</vt:lpstr>
      <vt:lpstr>空氣品質關係圖-仁武</vt:lpstr>
      <vt:lpstr>空氣品質關係圖-屏東(琉球) (說明)</vt:lpstr>
      <vt:lpstr>空氣品質關係圖-屏東(琉球)</vt:lpstr>
      <vt:lpstr>空氣品質關係圖-屏東(琉球)</vt:lpstr>
      <vt:lpstr>空氣品質關係圖-屏東(琉球)</vt:lpstr>
      <vt:lpstr>空氣品質關係圖-大寮 (說明)</vt:lpstr>
      <vt:lpstr>空氣品質關係圖-大寮</vt:lpstr>
      <vt:lpstr>空氣品質關係圖-大寮</vt:lpstr>
      <vt:lpstr>空氣品質關係圖-大寮</vt:lpstr>
      <vt:lpstr>空氣品質關係圖-關山 (說明)</vt:lpstr>
      <vt:lpstr>空氣品質關係圖-關山</vt:lpstr>
      <vt:lpstr>空氣品質關係圖-關山</vt:lpstr>
      <vt:lpstr>空氣品質關係圖-關山</vt:lpstr>
      <vt:lpstr>空氣品質關係圖-臺東 (說明)</vt:lpstr>
      <vt:lpstr>空氣品質關係圖-臺東</vt:lpstr>
      <vt:lpstr>空氣品質關係圖-臺東</vt:lpstr>
      <vt:lpstr>空氣品質關係圖-臺東</vt:lpstr>
      <vt:lpstr>空氣品質關係圖-花蓮 (說明)</vt:lpstr>
      <vt:lpstr>空氣品質關係圖-花蓮</vt:lpstr>
      <vt:lpstr>空氣品質關係圖-花蓮</vt:lpstr>
      <vt:lpstr>空氣品質關係圖-花蓮</vt:lpstr>
      <vt:lpstr>空氣品質關係圖-冬山 (說明)</vt:lpstr>
      <vt:lpstr>空氣品質關係圖-冬山</vt:lpstr>
      <vt:lpstr>空氣品質關係圖-冬山</vt:lpstr>
      <vt:lpstr>空氣品質關係圖-冬山</vt:lpstr>
      <vt:lpstr>空氣品質關係圖-宜蘭 (說明)</vt:lpstr>
      <vt:lpstr>空氣品質關係圖-宜蘭</vt:lpstr>
      <vt:lpstr>空氣品質關係圖-宜蘭</vt:lpstr>
      <vt:lpstr>空氣品質關係圖-宜蘭</vt:lpstr>
      <vt:lpstr>汙染物關係圖-左營</vt:lpstr>
      <vt:lpstr>汙染物關係圖-林園</vt:lpstr>
      <vt:lpstr>汙染物關係圖-仁武</vt:lpstr>
      <vt:lpstr>汙染物關係圖-屏東(琉球)</vt:lpstr>
      <vt:lpstr>汙染物關係圖-大寮</vt:lpstr>
      <vt:lpstr>汙染物關係圖-關山</vt:lpstr>
      <vt:lpstr>汙染物關係圖-臺東</vt:lpstr>
      <vt:lpstr>汙染物關係圖-花蓮</vt:lpstr>
      <vt:lpstr>汙染物關係圖-冬山</vt:lpstr>
      <vt:lpstr>汙染物關係圖-宜蘭</vt:lpstr>
      <vt:lpstr>顯示各地地區座標</vt:lpstr>
      <vt:lpstr>顯示各區的死亡人數</vt:lpstr>
      <vt:lpstr>找出數據集</vt:lpstr>
      <vt:lpstr>統計各區域中死亡人數</vt:lpstr>
      <vt:lpstr>將數據視覺化</vt:lpstr>
      <vt:lpstr>找出數據集中AQI平均最高的前十名</vt:lpstr>
      <vt:lpstr>找出數據集中AQI平均最低的前十名</vt:lpstr>
      <vt:lpstr>民國87到98年死亡人口圖(以高雄為例)</vt:lpstr>
      <vt:lpstr>從空汙嚴重地區中選出前五名畫人口死亡圖</vt:lpstr>
      <vt:lpstr>從空汙嚴重地區中選出前五名畫人口死亡密度圖</vt:lpstr>
      <vt:lpstr>從空汙不嚴重地區中選出前五名畫人口死亡圖</vt:lpstr>
      <vt:lpstr>從空汙不嚴重地區中選出前五名畫人口死亡密度圖</vt:lpstr>
      <vt:lpstr>從空汙不嚴重地區中選出前五名畫人口死亡密度圖</vt:lpstr>
      <vt:lpstr>從過去的資料中去觀察空汙嚴重的五個地區因肺癌的死亡人數的變化</vt:lpstr>
      <vt:lpstr>從過去的資料中去觀察空汙不嚴重的五個地區因肺癌的死亡人數的變化</vt:lpstr>
      <vt:lpstr>各個汙染物之間的相關性</vt:lpstr>
      <vt:lpstr>各個汙染物之間的相關性(說明)</vt:lpstr>
      <vt:lpstr>各個汙染物之間的相關性(說明)</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陳楷勳</dc:creator>
  <cp:lastModifiedBy>陳楷勳</cp:lastModifiedBy>
  <cp:revision>8</cp:revision>
  <dcterms:created xsi:type="dcterms:W3CDTF">2024-06-05T12:20:07Z</dcterms:created>
  <dcterms:modified xsi:type="dcterms:W3CDTF">2024-06-06T12:38:35Z</dcterms:modified>
</cp:coreProperties>
</file>